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5" r:id="rId3"/>
    <p:sldId id="267" r:id="rId4"/>
    <p:sldId id="263" r:id="rId5"/>
    <p:sldId id="259" r:id="rId6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D60093"/>
    <a:srgbClr val="E45BFB"/>
    <a:srgbClr val="FFCC00"/>
    <a:srgbClr val="F9A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8" autoAdjust="0"/>
    <p:restoredTop sz="86391" autoAdjust="0"/>
  </p:normalViewPr>
  <p:slideViewPr>
    <p:cSldViewPr>
      <p:cViewPr varScale="1">
        <p:scale>
          <a:sx n="125" d="100"/>
          <a:sy n="125" d="100"/>
        </p:scale>
        <p:origin x="19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4958" cy="496808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1100" y="4"/>
            <a:ext cx="2944958" cy="496808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r">
              <a:defRPr sz="1200"/>
            </a:lvl1pPr>
          </a:lstStyle>
          <a:p>
            <a:fld id="{9CC3F67C-064D-4CFE-B61F-29FEA76BEC77}" type="datetimeFigureOut">
              <a:rPr lang="nn-NO" smtClean="0"/>
              <a:t>07.07.2022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2" y="9428247"/>
            <a:ext cx="2944958" cy="496808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1100" y="9428247"/>
            <a:ext cx="2944958" cy="496808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r">
              <a:defRPr sz="1200"/>
            </a:lvl1pPr>
          </a:lstStyle>
          <a:p>
            <a:fld id="{C85A3809-501F-4DAD-BAAD-6EF61249BE7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14842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6332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3"/>
            <a:ext cx="2945659" cy="496332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r">
              <a:defRPr sz="1200"/>
            </a:lvl1pPr>
          </a:lstStyle>
          <a:p>
            <a:fld id="{F9193EC9-F7A9-4920-87B6-82E07F159D1B}" type="datetimeFigureOut">
              <a:rPr lang="nn-NO" smtClean="0"/>
              <a:pPr/>
              <a:t>07.07.2022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34" tIns="46017" rIns="92034" bIns="46017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34" tIns="46017" rIns="92034" bIns="46017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7"/>
            <a:ext cx="2945659" cy="496332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7"/>
            <a:ext cx="2945659" cy="496332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r">
              <a:defRPr sz="1200"/>
            </a:lvl1pPr>
          </a:lstStyle>
          <a:p>
            <a:fld id="{B7F3F63D-463A-4339-B60D-BCAD75447D15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64979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smtClean="0"/>
              <a:t>Åse</a:t>
            </a:r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398CE-341F-4232-A760-17856D076AF8}" type="slidenum">
              <a:rPr lang="nn-NO" smtClean="0"/>
              <a:pPr/>
              <a:t>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58160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1F431-CADD-4CA5-912A-254DA6C40D63}" type="slidenum">
              <a:rPr lang="nn-NO" smtClean="0"/>
              <a:pPr/>
              <a:t>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13935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D3A8-FBA1-4778-A8F0-F96C0E45123E}" type="datetime1">
              <a:rPr lang="nn-NO" smtClean="0"/>
              <a:t>07.07.2022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Tokke kommune 2016 - administrativ organisering pr 01.05.2016</a:t>
            </a: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7320-27A9-4989-8039-AEB15C5DC9AC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61EF-288D-423D-83BF-653F762C565E}" type="datetime1">
              <a:rPr lang="nn-NO" smtClean="0"/>
              <a:t>07.07.2022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Tokke kommune 2016 - administrativ organisering pr 01.05.2016</a:t>
            </a: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7320-27A9-4989-8039-AEB15C5DC9AC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E214-0973-4451-AE62-7A411228D141}" type="datetime1">
              <a:rPr lang="nn-NO" smtClean="0"/>
              <a:t>07.07.2022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Tokke kommune 2016 - administrativ organisering pr 01.05.2016</a:t>
            </a: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7320-27A9-4989-8039-AEB15C5DC9AC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699A-F11A-4858-BAEA-D86482BDA35B}" type="datetime1">
              <a:rPr lang="nn-NO" smtClean="0"/>
              <a:t>07.07.2022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Tokke kommune 2016 - administrativ organisering pr 01.05.2016</a:t>
            </a: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7320-27A9-4989-8039-AEB15C5DC9AC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969E-8AF9-416F-81EE-5508FFAB9991}" type="datetime1">
              <a:rPr lang="nn-NO" smtClean="0"/>
              <a:t>07.07.2022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Tokke kommune 2016 - administrativ organisering pr 01.05.2016</a:t>
            </a: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7320-27A9-4989-8039-AEB15C5DC9AC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9A243-403F-4154-BB9D-3422BA4A1DA4}" type="datetime1">
              <a:rPr lang="nn-NO" smtClean="0"/>
              <a:t>07.07.2022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Tokke kommune 2016 - administrativ organisering pr 01.05.2016</a:t>
            </a:r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7320-27A9-4989-8039-AEB15C5DC9AC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915A-F7A0-4D5D-A5F8-0ED328CB1F4F}" type="datetime1">
              <a:rPr lang="nn-NO" smtClean="0"/>
              <a:t>07.07.2022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Tokke kommune 2016 - administrativ organisering pr 01.05.2016</a:t>
            </a:r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7320-27A9-4989-8039-AEB15C5DC9AC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D4D2-C4D5-4826-AEA6-FD45EE9A3CF3}" type="datetime1">
              <a:rPr lang="nn-NO" smtClean="0"/>
              <a:t>07.07.2022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Tokke kommune 2016 - administrativ organisering pr 01.05.2016</a:t>
            </a:r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7320-27A9-4989-8039-AEB15C5DC9AC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8B4D-8076-4825-A80A-63B0C76D6839}" type="datetime1">
              <a:rPr lang="nn-NO" smtClean="0"/>
              <a:t>07.07.2022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Tokke kommune 2016 - administrativ organisering pr 01.05.2016</a:t>
            </a:r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7320-27A9-4989-8039-AEB15C5DC9AC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E5A77-828C-4CF0-8289-FBDDBD06FC92}" type="datetime1">
              <a:rPr lang="nn-NO" smtClean="0"/>
              <a:t>07.07.2022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Tokke kommune 2016 - administrativ organisering pr 01.05.2016</a:t>
            </a:r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7320-27A9-4989-8039-AEB15C5DC9AC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6393-CB8E-4446-9AFA-28B908477759}" type="datetime1">
              <a:rPr lang="nn-NO" smtClean="0"/>
              <a:t>07.07.2022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Tokke kommune 2016 - administrativ organisering pr 01.05.2016</a:t>
            </a:r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7320-27A9-4989-8039-AEB15C5DC9AC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2F142-5319-451F-B0E9-3911EA8FD2DC}" type="datetime1">
              <a:rPr lang="nn-NO" smtClean="0"/>
              <a:t>07.07.2022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Tokke kommune 2016 - administrativ organisering pr 01.05.2016</a:t>
            </a: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67320-27A9-4989-8039-AEB15C5DC9AC}" type="slidenum">
              <a:rPr lang="nn-NO" smtClean="0"/>
              <a:pPr/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1368152"/>
          </a:xfrm>
        </p:spPr>
        <p:txBody>
          <a:bodyPr/>
          <a:lstStyle/>
          <a:p>
            <a:r>
              <a:rPr lang="nb-NO" dirty="0" smtClean="0"/>
              <a:t>Tokke kommune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971600" y="1628800"/>
            <a:ext cx="7128792" cy="2376264"/>
          </a:xfrm>
        </p:spPr>
        <p:txBody>
          <a:bodyPr>
            <a:noAutofit/>
          </a:bodyPr>
          <a:lstStyle/>
          <a:p>
            <a:r>
              <a:rPr lang="nb-NO" sz="7200" b="1" dirty="0" smtClean="0">
                <a:solidFill>
                  <a:schemeClr val="accent6">
                    <a:lumMod val="75000"/>
                  </a:schemeClr>
                </a:solidFill>
              </a:rPr>
              <a:t>Administrativ organisering</a:t>
            </a:r>
          </a:p>
          <a:p>
            <a:endParaRPr lang="nn-NO" sz="7200" b="1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267744" y="6165304"/>
            <a:ext cx="4464496" cy="365125"/>
          </a:xfrm>
          <a:solidFill>
            <a:srgbClr val="FFC000"/>
          </a:solidFill>
        </p:spPr>
        <p:txBody>
          <a:bodyPr/>
          <a:lstStyle/>
          <a:p>
            <a:r>
              <a:rPr lang="nb-NO" dirty="0" smtClean="0"/>
              <a:t>Tokke kommune </a:t>
            </a:r>
            <a:r>
              <a:rPr lang="nb-NO" dirty="0" smtClean="0"/>
              <a:t>2022 </a:t>
            </a:r>
            <a:r>
              <a:rPr lang="nb-NO" dirty="0" smtClean="0"/>
              <a:t>- administrativ organisering pr </a:t>
            </a:r>
            <a:r>
              <a:rPr lang="nb-NO" dirty="0" smtClean="0"/>
              <a:t>01.08.2022</a:t>
            </a:r>
            <a:endParaRPr lang="nb-NO" dirty="0" smtClean="0"/>
          </a:p>
          <a:p>
            <a:endParaRPr lang="nn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259632" y="4053123"/>
            <a:ext cx="6984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Dette organisasjonskartet syner ansvarsfordelinga i administrasjonen i Tokke kommune. </a:t>
            </a:r>
          </a:p>
          <a:p>
            <a:r>
              <a:rPr lang="nb-NO" sz="1400" dirty="0" smtClean="0"/>
              <a:t>Tokke kommune har ca. </a:t>
            </a:r>
            <a:r>
              <a:rPr lang="nb-NO" sz="1400" smtClean="0"/>
              <a:t>255 </a:t>
            </a:r>
            <a:r>
              <a:rPr lang="nb-NO" sz="1400" dirty="0" smtClean="0"/>
              <a:t>årsverk </a:t>
            </a:r>
            <a:r>
              <a:rPr lang="nb-NO" sz="1400" smtClean="0"/>
              <a:t>og 317 </a:t>
            </a:r>
            <a:r>
              <a:rPr lang="nb-NO" sz="1400" dirty="0" smtClean="0"/>
              <a:t>tilsette i faste stillinger.</a:t>
            </a:r>
            <a:endParaRPr lang="nb-NO" sz="800" dirty="0" smtClean="0"/>
          </a:p>
          <a:p>
            <a:r>
              <a:rPr lang="nb-NO" sz="1400" dirty="0" smtClean="0"/>
              <a:t>Kartet viser rapporteringslinene frå rådmannen og ut i organisasjonen.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ess 3"/>
          <p:cNvSpPr/>
          <p:nvPr/>
        </p:nvSpPr>
        <p:spPr>
          <a:xfrm>
            <a:off x="2987824" y="1268760"/>
            <a:ext cx="3600400" cy="792088"/>
          </a:xfrm>
          <a:prstGeom prst="flowChartProcess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r>
              <a:rPr lang="en-US" sz="2000" dirty="0" err="1" smtClean="0"/>
              <a:t>Kommunedirektør</a:t>
            </a:r>
            <a:r>
              <a:rPr lang="en-US" dirty="0" smtClean="0"/>
              <a:t>    </a:t>
            </a:r>
          </a:p>
          <a:p>
            <a:pPr algn="ctr"/>
            <a:r>
              <a:rPr lang="nb-NO" sz="1400" dirty="0" smtClean="0"/>
              <a:t> </a:t>
            </a:r>
            <a:r>
              <a:rPr lang="nb-NO" sz="1600" dirty="0" smtClean="0"/>
              <a:t>Finn Arne Askje  </a:t>
            </a:r>
            <a:endParaRPr lang="en-US" sz="1600" dirty="0"/>
          </a:p>
        </p:txBody>
      </p:sp>
      <p:sp>
        <p:nvSpPr>
          <p:cNvPr id="7" name="Prosess 6"/>
          <p:cNvSpPr/>
          <p:nvPr/>
        </p:nvSpPr>
        <p:spPr>
          <a:xfrm>
            <a:off x="1076101" y="4982037"/>
            <a:ext cx="2345433" cy="808554"/>
          </a:xfrm>
          <a:prstGeom prst="flowChartProcess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Plan, </a:t>
            </a:r>
            <a:r>
              <a:rPr lang="en-US" sz="1600" dirty="0" err="1" smtClean="0"/>
              <a:t>næring</a:t>
            </a:r>
            <a:r>
              <a:rPr lang="en-US" sz="1600" dirty="0" smtClean="0"/>
              <a:t> og Teknisk PNT </a:t>
            </a:r>
            <a:endParaRPr lang="en-US" sz="1600" dirty="0"/>
          </a:p>
        </p:txBody>
      </p:sp>
      <p:sp>
        <p:nvSpPr>
          <p:cNvPr id="8" name="Prosess 7"/>
          <p:cNvSpPr/>
          <p:nvPr/>
        </p:nvSpPr>
        <p:spPr>
          <a:xfrm>
            <a:off x="6112413" y="4997067"/>
            <a:ext cx="2380020" cy="7935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Oppvekst</a:t>
            </a:r>
            <a:r>
              <a:rPr lang="en-US" sz="1600" dirty="0" smtClean="0"/>
              <a:t>, </a:t>
            </a:r>
            <a:r>
              <a:rPr lang="en-US" sz="1600" dirty="0" err="1" smtClean="0"/>
              <a:t>kultur</a:t>
            </a:r>
            <a:r>
              <a:rPr lang="en-US" sz="1600" dirty="0" smtClean="0"/>
              <a:t> </a:t>
            </a:r>
          </a:p>
          <a:p>
            <a:pPr algn="ctr"/>
            <a:r>
              <a:rPr lang="en-US" sz="1600" dirty="0" smtClean="0"/>
              <a:t>og </a:t>
            </a:r>
            <a:r>
              <a:rPr lang="en-US" sz="1600" dirty="0" err="1" smtClean="0"/>
              <a:t>idrett</a:t>
            </a:r>
            <a:endParaRPr lang="en-US" sz="1600" dirty="0" smtClean="0"/>
          </a:p>
          <a:p>
            <a:pPr algn="ctr"/>
            <a:r>
              <a:rPr lang="en-US" sz="1600" dirty="0" smtClean="0"/>
              <a:t>OKI</a:t>
            </a:r>
            <a:endParaRPr lang="en-US" sz="1600" dirty="0"/>
          </a:p>
        </p:txBody>
      </p:sp>
      <p:sp>
        <p:nvSpPr>
          <p:cNvPr id="9" name="Prosess 8"/>
          <p:cNvSpPr/>
          <p:nvPr/>
        </p:nvSpPr>
        <p:spPr>
          <a:xfrm>
            <a:off x="3563885" y="4991734"/>
            <a:ext cx="2448273" cy="79885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Helse og omsorg</a:t>
            </a:r>
          </a:p>
          <a:p>
            <a:pPr algn="ctr"/>
            <a:r>
              <a:rPr lang="en-US" sz="1600" dirty="0" smtClean="0"/>
              <a:t>HO</a:t>
            </a:r>
            <a:endParaRPr lang="en-US" sz="1600" dirty="0"/>
          </a:p>
        </p:txBody>
      </p:sp>
      <p:cxnSp>
        <p:nvCxnSpPr>
          <p:cNvPr id="20" name="Vinkel 19"/>
          <p:cNvCxnSpPr/>
          <p:nvPr/>
        </p:nvCxnSpPr>
        <p:spPr>
          <a:xfrm rot="16200000" flipV="1">
            <a:off x="4135564" y="2067487"/>
            <a:ext cx="3732673" cy="2427754"/>
          </a:xfrm>
          <a:prstGeom prst="bentConnector3">
            <a:avLst>
              <a:gd name="adj1" fmla="val 85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ktangel 155"/>
          <p:cNvSpPr/>
          <p:nvPr/>
        </p:nvSpPr>
        <p:spPr>
          <a:xfrm>
            <a:off x="4941397" y="2582505"/>
            <a:ext cx="3564396" cy="67966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/>
              <a:t>             </a:t>
            </a:r>
          </a:p>
          <a:p>
            <a:pPr algn="ctr"/>
            <a:r>
              <a:rPr lang="nb-NO" sz="1400" b="1" dirty="0" smtClean="0"/>
              <a:t>Økonomi</a:t>
            </a:r>
          </a:p>
          <a:p>
            <a:pPr algn="ctr"/>
            <a:r>
              <a:rPr lang="nb-NO" sz="1200" dirty="0" smtClean="0"/>
              <a:t>Økonomisjef  og </a:t>
            </a:r>
            <a:r>
              <a:rPr lang="nb-NO" sz="1200" dirty="0" err="1" smtClean="0"/>
              <a:t>kommunekasserar</a:t>
            </a:r>
            <a:endParaRPr lang="nb-NO" sz="1200" dirty="0" smtClean="0"/>
          </a:p>
          <a:p>
            <a:pPr algn="ctr"/>
            <a:r>
              <a:rPr lang="nb-NO" sz="1200" dirty="0" smtClean="0"/>
              <a:t>Tjøstov Djuve</a:t>
            </a:r>
          </a:p>
          <a:p>
            <a:endParaRPr lang="nn-NO" dirty="0"/>
          </a:p>
        </p:txBody>
      </p:sp>
      <p:sp>
        <p:nvSpPr>
          <p:cNvPr id="157" name="Rektangel 156"/>
          <p:cNvSpPr/>
          <p:nvPr/>
        </p:nvSpPr>
        <p:spPr>
          <a:xfrm>
            <a:off x="4962892" y="3687440"/>
            <a:ext cx="3542901" cy="5753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/>
              <a:t>NAV Tokke    </a:t>
            </a:r>
          </a:p>
          <a:p>
            <a:pPr algn="ctr"/>
            <a:r>
              <a:rPr lang="nb-NO" sz="1200" dirty="0" err="1" smtClean="0"/>
              <a:t>NAV-leiar</a:t>
            </a:r>
            <a:r>
              <a:rPr lang="nb-NO" sz="1200" dirty="0" smtClean="0"/>
              <a:t> Gerd Kari Skaalen</a:t>
            </a:r>
            <a:endParaRPr lang="nn-NO" sz="1200" dirty="0"/>
          </a:p>
        </p:txBody>
      </p:sp>
      <p:sp>
        <p:nvSpPr>
          <p:cNvPr id="104" name="Rektangel 103"/>
          <p:cNvSpPr/>
          <p:nvPr/>
        </p:nvSpPr>
        <p:spPr>
          <a:xfrm>
            <a:off x="1042193" y="2571648"/>
            <a:ext cx="3601815" cy="6859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 </a:t>
            </a:r>
            <a:r>
              <a:rPr lang="nb-NO" sz="1400" b="1" dirty="0" smtClean="0"/>
              <a:t>Personal/arkiv/resepsjon</a:t>
            </a:r>
            <a:r>
              <a:rPr lang="nb-NO" sz="1200" dirty="0" smtClean="0"/>
              <a:t>      </a:t>
            </a:r>
          </a:p>
          <a:p>
            <a:pPr algn="ctr"/>
            <a:r>
              <a:rPr lang="nb-NO" sz="1200" dirty="0" smtClean="0"/>
              <a:t>Personalsjef Niina Laaksonen</a:t>
            </a:r>
            <a:endParaRPr lang="nn-NO" sz="1200" dirty="0"/>
          </a:p>
        </p:txBody>
      </p:sp>
      <p:cxnSp>
        <p:nvCxnSpPr>
          <p:cNvPr id="110" name="Figur 109"/>
          <p:cNvCxnSpPr>
            <a:stCxn id="4" idx="2"/>
            <a:endCxn id="157" idx="1"/>
          </p:cNvCxnSpPr>
          <p:nvPr/>
        </p:nvCxnSpPr>
        <p:spPr>
          <a:xfrm rot="16200000" flipH="1">
            <a:off x="3918329" y="2930543"/>
            <a:ext cx="1914259" cy="17486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Figur 110"/>
          <p:cNvCxnSpPr>
            <a:endCxn id="104" idx="3"/>
          </p:cNvCxnSpPr>
          <p:nvPr/>
        </p:nvCxnSpPr>
        <p:spPr>
          <a:xfrm rot="5400000">
            <a:off x="4332456" y="2459036"/>
            <a:ext cx="767124" cy="14401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ktangel 122"/>
          <p:cNvSpPr/>
          <p:nvPr/>
        </p:nvSpPr>
        <p:spPr>
          <a:xfrm>
            <a:off x="1042193" y="3710284"/>
            <a:ext cx="3601815" cy="525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/>
              <a:t>Spesialrådgjevar</a:t>
            </a:r>
            <a:r>
              <a:rPr lang="nb-NO" sz="1200" dirty="0" smtClean="0"/>
              <a:t>  Olav Bjørn Bakken  </a:t>
            </a:r>
            <a:endParaRPr lang="nn-NO" sz="1200" dirty="0"/>
          </a:p>
        </p:txBody>
      </p:sp>
      <p:cxnSp>
        <p:nvCxnSpPr>
          <p:cNvPr id="127" name="Figur 126"/>
          <p:cNvCxnSpPr>
            <a:stCxn id="4" idx="2"/>
            <a:endCxn id="156" idx="1"/>
          </p:cNvCxnSpPr>
          <p:nvPr/>
        </p:nvCxnSpPr>
        <p:spPr>
          <a:xfrm rot="16200000" flipH="1">
            <a:off x="4433965" y="2414906"/>
            <a:ext cx="861491" cy="15337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Sylinder 24"/>
          <p:cNvSpPr txBox="1"/>
          <p:nvPr/>
        </p:nvSpPr>
        <p:spPr>
          <a:xfrm>
            <a:off x="1956196" y="592218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     PL 1 - SENTRALADMINISTRASJONEN</a:t>
            </a:r>
            <a:endParaRPr lang="nn-NO" sz="2400" b="1" dirty="0"/>
          </a:p>
        </p:txBody>
      </p:sp>
      <p:sp>
        <p:nvSpPr>
          <p:cNvPr id="26" name="Plassholder for bunntekst 25"/>
          <p:cNvSpPr>
            <a:spLocks noGrp="1"/>
          </p:cNvSpPr>
          <p:nvPr>
            <p:ph type="ftr" sz="quarter" idx="11"/>
          </p:nvPr>
        </p:nvSpPr>
        <p:spPr>
          <a:xfrm>
            <a:off x="1763688" y="6356350"/>
            <a:ext cx="6192688" cy="365125"/>
          </a:xfrm>
        </p:spPr>
        <p:txBody>
          <a:bodyPr/>
          <a:lstStyle/>
          <a:p>
            <a:r>
              <a:rPr lang="nb-NO" dirty="0" smtClean="0"/>
              <a:t>Tokke kommune </a:t>
            </a:r>
            <a:r>
              <a:rPr lang="nb-NO" dirty="0" smtClean="0"/>
              <a:t>2022 </a:t>
            </a:r>
            <a:r>
              <a:rPr lang="nb-NO" dirty="0" smtClean="0"/>
              <a:t>- administrativ organisering pr </a:t>
            </a:r>
            <a:r>
              <a:rPr lang="nb-NO" dirty="0" smtClean="0"/>
              <a:t>01.08.2022</a:t>
            </a:r>
            <a:endParaRPr lang="nn-NO" dirty="0"/>
          </a:p>
        </p:txBody>
      </p:sp>
      <p:cxnSp>
        <p:nvCxnSpPr>
          <p:cNvPr id="28" name="Figur 27"/>
          <p:cNvCxnSpPr>
            <a:endCxn id="123" idx="3"/>
          </p:cNvCxnSpPr>
          <p:nvPr/>
        </p:nvCxnSpPr>
        <p:spPr>
          <a:xfrm rot="5400000">
            <a:off x="4361655" y="3541828"/>
            <a:ext cx="713469" cy="14876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>
            <a:endCxn id="9" idx="0"/>
          </p:cNvCxnSpPr>
          <p:nvPr/>
        </p:nvCxnSpPr>
        <p:spPr>
          <a:xfrm>
            <a:off x="4788022" y="4838226"/>
            <a:ext cx="0" cy="153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>
            <a:stCxn id="7" idx="0"/>
          </p:cNvCxnSpPr>
          <p:nvPr/>
        </p:nvCxnSpPr>
        <p:spPr>
          <a:xfrm flipV="1">
            <a:off x="2248818" y="4828531"/>
            <a:ext cx="0" cy="153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/>
          <p:cNvCxnSpPr/>
          <p:nvPr/>
        </p:nvCxnSpPr>
        <p:spPr>
          <a:xfrm flipH="1">
            <a:off x="2248818" y="4828531"/>
            <a:ext cx="25810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ess 3"/>
          <p:cNvSpPr/>
          <p:nvPr/>
        </p:nvSpPr>
        <p:spPr>
          <a:xfrm>
            <a:off x="3307359" y="567811"/>
            <a:ext cx="2376264" cy="4161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Kommunedirektør</a:t>
            </a:r>
            <a:endParaRPr lang="en-US" dirty="0"/>
          </a:p>
        </p:txBody>
      </p:sp>
      <p:sp>
        <p:nvSpPr>
          <p:cNvPr id="6" name="Prosess 5"/>
          <p:cNvSpPr/>
          <p:nvPr/>
        </p:nvSpPr>
        <p:spPr>
          <a:xfrm>
            <a:off x="5797639" y="1729648"/>
            <a:ext cx="2734801" cy="558368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/>
          </a:p>
          <a:p>
            <a:pPr algn="ctr"/>
            <a:r>
              <a:rPr lang="en-US" sz="1400" b="1" dirty="0" err="1" smtClean="0"/>
              <a:t>Oppvekst</a:t>
            </a:r>
            <a:r>
              <a:rPr lang="en-US" sz="1400" b="1" dirty="0" smtClean="0"/>
              <a:t> , </a:t>
            </a:r>
            <a:r>
              <a:rPr lang="en-US" sz="1400" b="1" dirty="0" err="1" smtClean="0"/>
              <a:t>kultur</a:t>
            </a:r>
            <a:r>
              <a:rPr lang="en-US" sz="1400" b="1" dirty="0" smtClean="0"/>
              <a:t> og </a:t>
            </a:r>
            <a:r>
              <a:rPr lang="en-US" sz="1400" b="1" dirty="0" err="1" smtClean="0"/>
              <a:t>idrett</a:t>
            </a:r>
            <a:endParaRPr lang="en-US" sz="1400" b="1" dirty="0" smtClean="0"/>
          </a:p>
          <a:p>
            <a:pPr algn="ctr"/>
            <a:r>
              <a:rPr lang="en-US" sz="1200" dirty="0" err="1" smtClean="0"/>
              <a:t>Kommunalsjef</a:t>
            </a:r>
            <a:r>
              <a:rPr lang="en-US" sz="1200" dirty="0" smtClean="0"/>
              <a:t> for </a:t>
            </a:r>
            <a:r>
              <a:rPr lang="en-US" sz="1200" dirty="0" err="1" smtClean="0"/>
              <a:t>oppvekst</a:t>
            </a:r>
            <a:r>
              <a:rPr lang="en-US" sz="1200" dirty="0" smtClean="0"/>
              <a:t>, </a:t>
            </a:r>
            <a:r>
              <a:rPr lang="en-US" sz="1200" dirty="0" err="1" smtClean="0"/>
              <a:t>kultur</a:t>
            </a:r>
            <a:r>
              <a:rPr lang="en-US" sz="1200" dirty="0" smtClean="0"/>
              <a:t> og </a:t>
            </a:r>
            <a:r>
              <a:rPr lang="en-US" sz="1200" dirty="0" err="1" smtClean="0"/>
              <a:t>idrett</a:t>
            </a:r>
            <a:r>
              <a:rPr lang="en-US" sz="1200" dirty="0" smtClean="0"/>
              <a:t>  Tone Lunde Skaalen </a:t>
            </a:r>
            <a:r>
              <a:rPr lang="nb-NO" sz="1200" dirty="0" smtClean="0"/>
              <a:t>  </a:t>
            </a:r>
            <a:endParaRPr lang="nb-NO" sz="1200" dirty="0"/>
          </a:p>
          <a:p>
            <a:pPr algn="ctr"/>
            <a:endParaRPr lang="en-US" sz="1400" b="1" dirty="0"/>
          </a:p>
        </p:txBody>
      </p:sp>
      <p:sp>
        <p:nvSpPr>
          <p:cNvPr id="7" name="Prosess 6"/>
          <p:cNvSpPr/>
          <p:nvPr/>
        </p:nvSpPr>
        <p:spPr>
          <a:xfrm>
            <a:off x="3257731" y="1728841"/>
            <a:ext cx="2324342" cy="55352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Helse og omsorg</a:t>
            </a:r>
            <a:endParaRPr lang="en-US" dirty="0"/>
          </a:p>
        </p:txBody>
      </p:sp>
      <p:sp>
        <p:nvSpPr>
          <p:cNvPr id="8" name="Prosess 7"/>
          <p:cNvSpPr/>
          <p:nvPr/>
        </p:nvSpPr>
        <p:spPr>
          <a:xfrm>
            <a:off x="827584" y="1718906"/>
            <a:ext cx="2306216" cy="5560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Plan, </a:t>
            </a:r>
            <a:r>
              <a:rPr lang="en-US" dirty="0" err="1" smtClean="0"/>
              <a:t>næring</a:t>
            </a:r>
            <a:r>
              <a:rPr lang="en-US" dirty="0" smtClean="0"/>
              <a:t> og Teknisk</a:t>
            </a:r>
            <a:endParaRPr lang="en-US" dirty="0"/>
          </a:p>
        </p:txBody>
      </p:sp>
      <p:cxnSp>
        <p:nvCxnSpPr>
          <p:cNvPr id="14" name="Vinkel 13"/>
          <p:cNvCxnSpPr/>
          <p:nvPr/>
        </p:nvCxnSpPr>
        <p:spPr>
          <a:xfrm rot="16200000" flipV="1">
            <a:off x="5639289" y="454647"/>
            <a:ext cx="97666" cy="241226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Vinkel 17"/>
          <p:cNvCxnSpPr>
            <a:stCxn id="156" idx="1"/>
            <a:endCxn id="157" idx="3"/>
          </p:cNvCxnSpPr>
          <p:nvPr/>
        </p:nvCxnSpPr>
        <p:spPr>
          <a:xfrm rot="10800000">
            <a:off x="4265327" y="1160817"/>
            <a:ext cx="452193" cy="14213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ess 25"/>
          <p:cNvSpPr/>
          <p:nvPr/>
        </p:nvSpPr>
        <p:spPr>
          <a:xfrm>
            <a:off x="3178237" y="2542102"/>
            <a:ext cx="2335384" cy="390894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Tokke </a:t>
            </a:r>
            <a:r>
              <a:rPr lang="en-US" sz="1400" b="1" dirty="0" err="1" smtClean="0"/>
              <a:t>skule</a:t>
            </a:r>
            <a:r>
              <a:rPr lang="en-US" sz="1400" b="1" dirty="0" smtClean="0"/>
              <a:t>   </a:t>
            </a:r>
          </a:p>
          <a:p>
            <a:pPr algn="ctr"/>
            <a:r>
              <a:rPr lang="en-US" sz="1200" dirty="0" err="1" smtClean="0"/>
              <a:t>Rektor</a:t>
            </a:r>
            <a:r>
              <a:rPr lang="en-US" sz="1200" dirty="0" smtClean="0"/>
              <a:t>  (</a:t>
            </a:r>
            <a:r>
              <a:rPr lang="en-US" sz="1000" dirty="0" err="1" smtClean="0"/>
              <a:t>Vakant</a:t>
            </a:r>
            <a:r>
              <a:rPr lang="en-US" sz="1000" dirty="0" smtClean="0"/>
              <a:t>)Tone Lunde Skaalen</a:t>
            </a:r>
            <a:endParaRPr lang="en-US" sz="1000" dirty="0"/>
          </a:p>
        </p:txBody>
      </p:sp>
      <p:sp>
        <p:nvSpPr>
          <p:cNvPr id="49" name="Prosess 48"/>
          <p:cNvSpPr/>
          <p:nvPr/>
        </p:nvSpPr>
        <p:spPr>
          <a:xfrm>
            <a:off x="3182204" y="3154295"/>
            <a:ext cx="2340962" cy="439044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/>
              <a:t>Høydalsmo</a:t>
            </a:r>
            <a:r>
              <a:rPr lang="en-US" sz="1400" b="1" dirty="0"/>
              <a:t> </a:t>
            </a:r>
            <a:r>
              <a:rPr lang="en-US" sz="1400" b="1" dirty="0" err="1"/>
              <a:t>skule</a:t>
            </a:r>
            <a:r>
              <a:rPr lang="en-US" sz="1400" b="1" dirty="0"/>
              <a:t> </a:t>
            </a:r>
            <a:r>
              <a:rPr lang="en-US" sz="1400" b="1" dirty="0" smtClean="0"/>
              <a:t> </a:t>
            </a:r>
          </a:p>
          <a:p>
            <a:pPr algn="ctr"/>
            <a:r>
              <a:rPr lang="en-US" sz="1200" dirty="0" err="1" smtClean="0"/>
              <a:t>Rektor</a:t>
            </a:r>
            <a:r>
              <a:rPr lang="en-US" sz="1200" dirty="0" smtClean="0"/>
              <a:t> Dordi Iren Fosse Didriksen</a:t>
            </a:r>
            <a:endParaRPr lang="en-US" sz="1200" dirty="0"/>
          </a:p>
        </p:txBody>
      </p:sp>
      <p:sp>
        <p:nvSpPr>
          <p:cNvPr id="50" name="Prosess 49"/>
          <p:cNvSpPr/>
          <p:nvPr/>
        </p:nvSpPr>
        <p:spPr>
          <a:xfrm>
            <a:off x="3182204" y="3795052"/>
            <a:ext cx="2335384" cy="414596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Dalen </a:t>
            </a:r>
            <a:r>
              <a:rPr lang="en-US" sz="1400" b="1" dirty="0" err="1" smtClean="0"/>
              <a:t>Barnehage</a:t>
            </a:r>
            <a:r>
              <a:rPr lang="en-US" sz="1400" b="1" dirty="0" smtClean="0"/>
              <a:t>   </a:t>
            </a:r>
          </a:p>
          <a:p>
            <a:pPr algn="ctr"/>
            <a:r>
              <a:rPr lang="en-US" sz="1200" dirty="0" err="1" smtClean="0"/>
              <a:t>Styrar</a:t>
            </a:r>
            <a:r>
              <a:rPr lang="en-US" sz="1200" dirty="0" smtClean="0"/>
              <a:t> Mona Båtnes</a:t>
            </a:r>
            <a:endParaRPr lang="en-US" sz="1200" dirty="0"/>
          </a:p>
        </p:txBody>
      </p:sp>
      <p:sp>
        <p:nvSpPr>
          <p:cNvPr id="156" name="Rektangel 155"/>
          <p:cNvSpPr/>
          <p:nvPr/>
        </p:nvSpPr>
        <p:spPr>
          <a:xfrm>
            <a:off x="4717519" y="1045713"/>
            <a:ext cx="1080120" cy="514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n-NO" sz="1200" dirty="0" err="1" smtClean="0"/>
              <a:t>Personal</a:t>
            </a:r>
            <a:endParaRPr lang="nn-NO" sz="1200" dirty="0" smtClean="0"/>
          </a:p>
          <a:p>
            <a:r>
              <a:rPr lang="nn-NO" sz="1200" dirty="0" smtClean="0"/>
              <a:t>Arkiv Resepsjon</a:t>
            </a:r>
            <a:endParaRPr lang="nn-NO" sz="1200" dirty="0"/>
          </a:p>
        </p:txBody>
      </p:sp>
      <p:sp>
        <p:nvSpPr>
          <p:cNvPr id="157" name="Rektangel 156"/>
          <p:cNvSpPr/>
          <p:nvPr/>
        </p:nvSpPr>
        <p:spPr>
          <a:xfrm>
            <a:off x="3265463" y="1043053"/>
            <a:ext cx="999863" cy="235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Økonomi</a:t>
            </a:r>
          </a:p>
        </p:txBody>
      </p:sp>
      <p:sp>
        <p:nvSpPr>
          <p:cNvPr id="101" name="Rektangel 100"/>
          <p:cNvSpPr/>
          <p:nvPr/>
        </p:nvSpPr>
        <p:spPr>
          <a:xfrm>
            <a:off x="3189432" y="4402674"/>
            <a:ext cx="2335384" cy="36657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/>
              <a:t>Høydalsmo barnehage  </a:t>
            </a:r>
          </a:p>
          <a:p>
            <a:pPr algn="ctr"/>
            <a:r>
              <a:rPr lang="nb-NO" sz="1200" dirty="0" err="1"/>
              <a:t>S</a:t>
            </a:r>
            <a:r>
              <a:rPr lang="nb-NO" sz="1200" dirty="0" err="1" smtClean="0"/>
              <a:t>tyrar</a:t>
            </a:r>
            <a:r>
              <a:rPr lang="nb-NO" sz="1200" dirty="0" smtClean="0"/>
              <a:t> Dagny Skjelbreid (vikar)</a:t>
            </a:r>
            <a:endParaRPr lang="nn-NO" sz="1200" dirty="0"/>
          </a:p>
        </p:txBody>
      </p:sp>
      <p:sp>
        <p:nvSpPr>
          <p:cNvPr id="46" name="Plassholder for bunntekst 45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5256584" cy="365125"/>
          </a:xfrm>
        </p:spPr>
        <p:txBody>
          <a:bodyPr/>
          <a:lstStyle/>
          <a:p>
            <a:r>
              <a:rPr lang="nb-NO" dirty="0"/>
              <a:t>Tokke kommune </a:t>
            </a:r>
            <a:r>
              <a:rPr lang="nb-NO" dirty="0" smtClean="0"/>
              <a:t>2022 </a:t>
            </a:r>
            <a:r>
              <a:rPr lang="nb-NO" dirty="0"/>
              <a:t>- administrativ organisering pr </a:t>
            </a:r>
            <a:r>
              <a:rPr lang="nb-NO" dirty="0" smtClean="0"/>
              <a:t>01.08.2022</a:t>
            </a:r>
            <a:endParaRPr lang="nn-NO" dirty="0"/>
          </a:p>
        </p:txBody>
      </p:sp>
      <p:sp>
        <p:nvSpPr>
          <p:cNvPr id="66" name="Rektangel 65"/>
          <p:cNvSpPr/>
          <p:nvPr/>
        </p:nvSpPr>
        <p:spPr>
          <a:xfrm>
            <a:off x="1907704" y="188640"/>
            <a:ext cx="5130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 smtClean="0"/>
              <a:t>      PL 2   -   OPPVEKST, KULTUR OG IDRETTSETAT</a:t>
            </a:r>
            <a:endParaRPr lang="nn-NO" dirty="0"/>
          </a:p>
        </p:txBody>
      </p:sp>
      <p:cxnSp>
        <p:nvCxnSpPr>
          <p:cNvPr id="86" name="Figur 138"/>
          <p:cNvCxnSpPr/>
          <p:nvPr/>
        </p:nvCxnSpPr>
        <p:spPr>
          <a:xfrm rot="10800000" flipV="1">
            <a:off x="3832469" y="4975935"/>
            <a:ext cx="32327" cy="23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Figur 138"/>
          <p:cNvCxnSpPr/>
          <p:nvPr/>
        </p:nvCxnSpPr>
        <p:spPr>
          <a:xfrm flipV="1">
            <a:off x="3970176" y="4876973"/>
            <a:ext cx="25760" cy="57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/>
        </p:nvCxnSpPr>
        <p:spPr>
          <a:xfrm>
            <a:off x="5898698" y="2733350"/>
            <a:ext cx="640534" cy="4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linje 22"/>
          <p:cNvCxnSpPr/>
          <p:nvPr/>
        </p:nvCxnSpPr>
        <p:spPr>
          <a:xfrm>
            <a:off x="5919806" y="3370346"/>
            <a:ext cx="2317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tt linje 40"/>
          <p:cNvCxnSpPr>
            <a:stCxn id="67" idx="1"/>
          </p:cNvCxnSpPr>
          <p:nvPr/>
        </p:nvCxnSpPr>
        <p:spPr>
          <a:xfrm flipH="1">
            <a:off x="5898698" y="4576020"/>
            <a:ext cx="279817" cy="99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tt linje 47"/>
          <p:cNvCxnSpPr/>
          <p:nvPr/>
        </p:nvCxnSpPr>
        <p:spPr>
          <a:xfrm flipH="1" flipV="1">
            <a:off x="5902665" y="4005107"/>
            <a:ext cx="278162" cy="8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tt linje 55"/>
          <p:cNvCxnSpPr/>
          <p:nvPr/>
        </p:nvCxnSpPr>
        <p:spPr>
          <a:xfrm flipH="1">
            <a:off x="5898698" y="2282363"/>
            <a:ext cx="12675" cy="2288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tt linje 58"/>
          <p:cNvCxnSpPr>
            <a:stCxn id="26" idx="3"/>
          </p:cNvCxnSpPr>
          <p:nvPr/>
        </p:nvCxnSpPr>
        <p:spPr>
          <a:xfrm flipV="1">
            <a:off x="5513621" y="2736681"/>
            <a:ext cx="389045" cy="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tt linje 61"/>
          <p:cNvCxnSpPr>
            <a:stCxn id="49" idx="3"/>
          </p:cNvCxnSpPr>
          <p:nvPr/>
        </p:nvCxnSpPr>
        <p:spPr>
          <a:xfrm flipV="1">
            <a:off x="5523166" y="3370346"/>
            <a:ext cx="383467" cy="3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tt linje 64"/>
          <p:cNvCxnSpPr>
            <a:stCxn id="50" idx="3"/>
          </p:cNvCxnSpPr>
          <p:nvPr/>
        </p:nvCxnSpPr>
        <p:spPr>
          <a:xfrm flipV="1">
            <a:off x="5517588" y="4002349"/>
            <a:ext cx="38111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ett linje 68"/>
          <p:cNvCxnSpPr>
            <a:stCxn id="101" idx="3"/>
          </p:cNvCxnSpPr>
          <p:nvPr/>
        </p:nvCxnSpPr>
        <p:spPr>
          <a:xfrm flipV="1">
            <a:off x="5524816" y="4585960"/>
            <a:ext cx="38111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/>
          <p:cNvCxnSpPr>
            <a:stCxn id="4" idx="2"/>
          </p:cNvCxnSpPr>
          <p:nvPr/>
        </p:nvCxnSpPr>
        <p:spPr>
          <a:xfrm>
            <a:off x="4495491" y="983923"/>
            <a:ext cx="0" cy="628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 flipH="1">
            <a:off x="2021212" y="1616072"/>
            <a:ext cx="25012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>
            <a:stCxn id="8" idx="0"/>
          </p:cNvCxnSpPr>
          <p:nvPr/>
        </p:nvCxnSpPr>
        <p:spPr>
          <a:xfrm flipH="1" flipV="1">
            <a:off x="1979712" y="1611946"/>
            <a:ext cx="980" cy="106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>
            <a:endCxn id="7" idx="0"/>
          </p:cNvCxnSpPr>
          <p:nvPr/>
        </p:nvCxnSpPr>
        <p:spPr>
          <a:xfrm flipH="1">
            <a:off x="4419902" y="1611946"/>
            <a:ext cx="8082" cy="1168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ktangel 44"/>
          <p:cNvSpPr/>
          <p:nvPr/>
        </p:nvSpPr>
        <p:spPr>
          <a:xfrm>
            <a:off x="3268662" y="1343543"/>
            <a:ext cx="999863" cy="226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Nav </a:t>
            </a:r>
          </a:p>
        </p:txBody>
      </p:sp>
      <p:cxnSp>
        <p:nvCxnSpPr>
          <p:cNvPr id="11" name="Rett linje 10"/>
          <p:cNvCxnSpPr>
            <a:stCxn id="45" idx="3"/>
          </p:cNvCxnSpPr>
          <p:nvPr/>
        </p:nvCxnSpPr>
        <p:spPr>
          <a:xfrm flipV="1">
            <a:off x="4268525" y="1451394"/>
            <a:ext cx="223767" cy="5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rosess 50"/>
          <p:cNvSpPr/>
          <p:nvPr/>
        </p:nvSpPr>
        <p:spPr>
          <a:xfrm>
            <a:off x="6180827" y="2560220"/>
            <a:ext cx="2335384" cy="390894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Bibliotek</a:t>
            </a:r>
            <a:r>
              <a:rPr lang="en-US" sz="1400" b="1" dirty="0" smtClean="0"/>
              <a:t>   </a:t>
            </a:r>
          </a:p>
          <a:p>
            <a:pPr algn="ctr"/>
            <a:r>
              <a:rPr lang="en-US" sz="1200" dirty="0" smtClean="0"/>
              <a:t>Benedikte Ness  </a:t>
            </a:r>
            <a:endParaRPr lang="en-US" sz="1200" dirty="0"/>
          </a:p>
        </p:txBody>
      </p:sp>
      <p:sp>
        <p:nvSpPr>
          <p:cNvPr id="63" name="Prosess 62"/>
          <p:cNvSpPr/>
          <p:nvPr/>
        </p:nvSpPr>
        <p:spPr>
          <a:xfrm>
            <a:off x="6181943" y="3204788"/>
            <a:ext cx="2335384" cy="390894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Kulturskule</a:t>
            </a:r>
            <a:r>
              <a:rPr lang="en-US" sz="1400" b="1" dirty="0" smtClean="0"/>
              <a:t>   </a:t>
            </a:r>
          </a:p>
          <a:p>
            <a:pPr algn="ctr"/>
            <a:r>
              <a:rPr lang="en-US" sz="1200" dirty="0" smtClean="0"/>
              <a:t>Jan Olav Hemsing  </a:t>
            </a:r>
            <a:endParaRPr lang="en-US" sz="1200" dirty="0"/>
          </a:p>
        </p:txBody>
      </p:sp>
      <p:sp>
        <p:nvSpPr>
          <p:cNvPr id="64" name="Prosess 63"/>
          <p:cNvSpPr/>
          <p:nvPr/>
        </p:nvSpPr>
        <p:spPr>
          <a:xfrm>
            <a:off x="6180827" y="3795642"/>
            <a:ext cx="2335384" cy="390894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Kultur og </a:t>
            </a:r>
            <a:r>
              <a:rPr lang="en-US" sz="1400" b="1" dirty="0" err="1" smtClean="0"/>
              <a:t>idrett</a:t>
            </a:r>
            <a:r>
              <a:rPr lang="en-US" sz="1400" b="1" dirty="0" smtClean="0"/>
              <a:t>   </a:t>
            </a:r>
          </a:p>
          <a:p>
            <a:pPr algn="ctr"/>
            <a:r>
              <a:rPr lang="en-US" sz="1200" dirty="0" smtClean="0"/>
              <a:t>Jorunn Selstø  </a:t>
            </a:r>
            <a:endParaRPr lang="en-US" sz="1200" dirty="0"/>
          </a:p>
        </p:txBody>
      </p:sp>
      <p:sp>
        <p:nvSpPr>
          <p:cNvPr id="67" name="Prosess 66"/>
          <p:cNvSpPr/>
          <p:nvPr/>
        </p:nvSpPr>
        <p:spPr>
          <a:xfrm>
            <a:off x="6178515" y="4380573"/>
            <a:ext cx="2335384" cy="390894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Byrte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barnehage</a:t>
            </a:r>
            <a:r>
              <a:rPr lang="en-US" sz="1400" b="1" dirty="0" smtClean="0"/>
              <a:t>   </a:t>
            </a:r>
          </a:p>
          <a:p>
            <a:pPr algn="ctr"/>
            <a:r>
              <a:rPr lang="en-US" sz="1200" dirty="0" err="1" smtClean="0"/>
              <a:t>Styrar</a:t>
            </a:r>
            <a:r>
              <a:rPr lang="en-US" sz="1200" dirty="0" smtClean="0"/>
              <a:t> Solfrid Lio  </a:t>
            </a:r>
            <a:endParaRPr lang="en-US" sz="1200" dirty="0"/>
          </a:p>
        </p:txBody>
      </p:sp>
      <p:sp>
        <p:nvSpPr>
          <p:cNvPr id="37" name="Prosess 36"/>
          <p:cNvSpPr/>
          <p:nvPr/>
        </p:nvSpPr>
        <p:spPr>
          <a:xfrm>
            <a:off x="6178515" y="5002731"/>
            <a:ext cx="2335384" cy="390894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Åmdals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Verk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barnehage</a:t>
            </a:r>
            <a:r>
              <a:rPr lang="en-US" sz="1400" b="1" dirty="0" smtClean="0"/>
              <a:t>   </a:t>
            </a:r>
          </a:p>
          <a:p>
            <a:pPr algn="ctr"/>
            <a:r>
              <a:rPr lang="en-US" sz="1200" dirty="0" err="1" smtClean="0"/>
              <a:t>Styrar</a:t>
            </a:r>
            <a:r>
              <a:rPr lang="en-US" sz="1200" dirty="0" smtClean="0"/>
              <a:t> </a:t>
            </a:r>
            <a:r>
              <a:rPr lang="en-US" sz="1200" dirty="0" smtClean="0"/>
              <a:t>Kristine Berthelsen</a:t>
            </a:r>
            <a:endParaRPr lang="en-US" sz="1200" dirty="0"/>
          </a:p>
        </p:txBody>
      </p:sp>
      <p:cxnSp>
        <p:nvCxnSpPr>
          <p:cNvPr id="3" name="Rett linje 2"/>
          <p:cNvCxnSpPr/>
          <p:nvPr/>
        </p:nvCxnSpPr>
        <p:spPr>
          <a:xfrm>
            <a:off x="5898698" y="4571349"/>
            <a:ext cx="0" cy="626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linje 9"/>
          <p:cNvCxnSpPr>
            <a:endCxn id="37" idx="1"/>
          </p:cNvCxnSpPr>
          <p:nvPr/>
        </p:nvCxnSpPr>
        <p:spPr>
          <a:xfrm>
            <a:off x="5898698" y="5198178"/>
            <a:ext cx="2798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ess 3"/>
          <p:cNvSpPr/>
          <p:nvPr/>
        </p:nvSpPr>
        <p:spPr>
          <a:xfrm>
            <a:off x="3330773" y="947042"/>
            <a:ext cx="2376264" cy="38857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Kommunedirektør</a:t>
            </a:r>
            <a:endParaRPr lang="en-US" dirty="0"/>
          </a:p>
        </p:txBody>
      </p:sp>
      <p:sp>
        <p:nvSpPr>
          <p:cNvPr id="6" name="Prosess 5"/>
          <p:cNvSpPr/>
          <p:nvPr/>
        </p:nvSpPr>
        <p:spPr>
          <a:xfrm>
            <a:off x="3563888" y="2322401"/>
            <a:ext cx="2340260" cy="602542"/>
          </a:xfrm>
          <a:prstGeom prst="flowChartProces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Helse</a:t>
            </a:r>
            <a:r>
              <a:rPr lang="en-US" b="1" dirty="0" smtClean="0"/>
              <a:t> </a:t>
            </a:r>
            <a:r>
              <a:rPr lang="en-US" b="1" dirty="0" err="1" smtClean="0"/>
              <a:t>og</a:t>
            </a:r>
            <a:r>
              <a:rPr lang="en-US" b="1" dirty="0" smtClean="0"/>
              <a:t> </a:t>
            </a:r>
            <a:r>
              <a:rPr lang="en-US" b="1" dirty="0" err="1" smtClean="0"/>
              <a:t>omsorg</a:t>
            </a:r>
            <a:endParaRPr lang="en-US" b="1" dirty="0"/>
          </a:p>
          <a:p>
            <a:pPr algn="ctr"/>
            <a:r>
              <a:rPr lang="en-US" sz="1200" dirty="0" err="1" smtClean="0"/>
              <a:t>Kommunalsjef</a:t>
            </a:r>
            <a:r>
              <a:rPr lang="en-US" sz="1200" dirty="0" smtClean="0"/>
              <a:t> for </a:t>
            </a:r>
            <a:r>
              <a:rPr lang="en-US" sz="1200" dirty="0" err="1" smtClean="0"/>
              <a:t>helse</a:t>
            </a:r>
            <a:r>
              <a:rPr lang="en-US" sz="1200" dirty="0" smtClean="0"/>
              <a:t> </a:t>
            </a:r>
            <a:r>
              <a:rPr lang="en-US" sz="1200" dirty="0" err="1" smtClean="0"/>
              <a:t>og</a:t>
            </a:r>
            <a:r>
              <a:rPr lang="en-US" sz="1200" dirty="0" smtClean="0"/>
              <a:t> </a:t>
            </a:r>
            <a:r>
              <a:rPr lang="en-US" sz="1200" dirty="0" err="1" smtClean="0"/>
              <a:t>omsorg</a:t>
            </a:r>
            <a:r>
              <a:rPr lang="en-US" sz="1200" dirty="0" smtClean="0"/>
              <a:t> Ann Wraa</a:t>
            </a:r>
            <a:endParaRPr lang="en-US" sz="1200" dirty="0"/>
          </a:p>
        </p:txBody>
      </p:sp>
      <p:sp>
        <p:nvSpPr>
          <p:cNvPr id="9" name="Prosess 8"/>
          <p:cNvSpPr/>
          <p:nvPr/>
        </p:nvSpPr>
        <p:spPr>
          <a:xfrm>
            <a:off x="6048164" y="2322401"/>
            <a:ext cx="2412268" cy="60254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Oppvekst</a:t>
            </a:r>
            <a:r>
              <a:rPr lang="en-US" dirty="0" smtClean="0"/>
              <a:t>, </a:t>
            </a:r>
            <a:r>
              <a:rPr lang="en-US" dirty="0" err="1" smtClean="0"/>
              <a:t>kultur</a:t>
            </a:r>
            <a:endParaRPr lang="en-US" dirty="0" smtClean="0"/>
          </a:p>
          <a:p>
            <a:pPr algn="ctr"/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idrett</a:t>
            </a:r>
            <a:endParaRPr lang="en-US" dirty="0"/>
          </a:p>
        </p:txBody>
      </p:sp>
      <p:cxnSp>
        <p:nvCxnSpPr>
          <p:cNvPr id="18" name="Vinkel 17"/>
          <p:cNvCxnSpPr>
            <a:stCxn id="9" idx="0"/>
          </p:cNvCxnSpPr>
          <p:nvPr/>
        </p:nvCxnSpPr>
        <p:spPr>
          <a:xfrm rot="16200000" flipV="1">
            <a:off x="5822771" y="890873"/>
            <a:ext cx="135898" cy="272715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ess 25"/>
          <p:cNvSpPr/>
          <p:nvPr/>
        </p:nvSpPr>
        <p:spPr>
          <a:xfrm>
            <a:off x="1290278" y="3098371"/>
            <a:ext cx="3178202" cy="408460"/>
          </a:xfrm>
          <a:prstGeom prst="flowChartProces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Institusjon</a:t>
            </a:r>
            <a:r>
              <a:rPr lang="en-US" sz="1400" b="1" dirty="0"/>
              <a:t> </a:t>
            </a:r>
            <a:r>
              <a:rPr lang="en-US" sz="1400" b="1" dirty="0" smtClean="0"/>
              <a:t>             </a:t>
            </a:r>
          </a:p>
          <a:p>
            <a:pPr algn="ctr"/>
            <a:r>
              <a:rPr lang="en-US" sz="1200" dirty="0" err="1" smtClean="0"/>
              <a:t>Avdelingssjukepleiar</a:t>
            </a:r>
            <a:r>
              <a:rPr lang="en-US" sz="1200" dirty="0" smtClean="0"/>
              <a:t> Ragna Iren Grave</a:t>
            </a:r>
            <a:endParaRPr lang="en-US" sz="1200" dirty="0"/>
          </a:p>
        </p:txBody>
      </p:sp>
      <p:sp>
        <p:nvSpPr>
          <p:cNvPr id="47" name="Prosess 46"/>
          <p:cNvSpPr/>
          <p:nvPr/>
        </p:nvSpPr>
        <p:spPr>
          <a:xfrm>
            <a:off x="1288265" y="3654814"/>
            <a:ext cx="3168352" cy="410057"/>
          </a:xfrm>
          <a:prstGeom prst="flowChartProces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Heimetenesta</a:t>
            </a:r>
            <a:r>
              <a:rPr lang="en-US" sz="1400" b="1" dirty="0" smtClean="0"/>
              <a:t>   </a:t>
            </a:r>
          </a:p>
          <a:p>
            <a:pPr algn="ctr"/>
            <a:r>
              <a:rPr lang="en-US" sz="1200" dirty="0" err="1" smtClean="0"/>
              <a:t>Kst</a:t>
            </a:r>
            <a:r>
              <a:rPr lang="en-US" sz="1200" dirty="0" smtClean="0"/>
              <a:t>. </a:t>
            </a:r>
            <a:r>
              <a:rPr lang="en-US" sz="1200" dirty="0" err="1"/>
              <a:t>a</a:t>
            </a:r>
            <a:r>
              <a:rPr lang="en-US" sz="1200" dirty="0" err="1" smtClean="0"/>
              <a:t>vdelingssjukepleiar</a:t>
            </a:r>
            <a:r>
              <a:rPr lang="en-US" sz="1200" dirty="0" smtClean="0"/>
              <a:t> Astrid Kvaale</a:t>
            </a:r>
            <a:endParaRPr lang="en-US" sz="1200" dirty="0"/>
          </a:p>
        </p:txBody>
      </p:sp>
      <p:sp>
        <p:nvSpPr>
          <p:cNvPr id="49" name="Prosess 48"/>
          <p:cNvSpPr/>
          <p:nvPr/>
        </p:nvSpPr>
        <p:spPr>
          <a:xfrm>
            <a:off x="4988941" y="4214456"/>
            <a:ext cx="3171676" cy="406961"/>
          </a:xfrm>
          <a:prstGeom prst="flowChartProces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Åheim</a:t>
            </a:r>
            <a:r>
              <a:rPr lang="en-US" sz="1400" b="1" dirty="0" smtClean="0"/>
              <a:t>  </a:t>
            </a:r>
          </a:p>
          <a:p>
            <a:pPr algn="ctr"/>
            <a:r>
              <a:rPr lang="en-US" sz="1200" dirty="0" err="1"/>
              <a:t>A</a:t>
            </a:r>
            <a:r>
              <a:rPr lang="en-US" sz="1200" dirty="0" err="1" smtClean="0"/>
              <a:t>vdelingsleiar</a:t>
            </a:r>
            <a:r>
              <a:rPr lang="en-US" sz="1200" dirty="0" smtClean="0"/>
              <a:t> May Anette Sollie</a:t>
            </a:r>
            <a:endParaRPr lang="en-US" sz="1200" dirty="0"/>
          </a:p>
        </p:txBody>
      </p:sp>
      <p:sp>
        <p:nvSpPr>
          <p:cNvPr id="157" name="Rektangel 156"/>
          <p:cNvSpPr/>
          <p:nvPr/>
        </p:nvSpPr>
        <p:spPr>
          <a:xfrm>
            <a:off x="3321009" y="1404397"/>
            <a:ext cx="1043203" cy="308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Økonomi</a:t>
            </a:r>
          </a:p>
        </p:txBody>
      </p:sp>
      <p:sp>
        <p:nvSpPr>
          <p:cNvPr id="112" name="Rektangel 111"/>
          <p:cNvSpPr/>
          <p:nvPr/>
        </p:nvSpPr>
        <p:spPr>
          <a:xfrm>
            <a:off x="4988940" y="3098371"/>
            <a:ext cx="3183309" cy="407791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/>
              <a:t>Stab/tildelingskontor</a:t>
            </a:r>
          </a:p>
        </p:txBody>
      </p:sp>
      <p:sp>
        <p:nvSpPr>
          <p:cNvPr id="33" name="Plassholder for bunntekst 32"/>
          <p:cNvSpPr>
            <a:spLocks noGrp="1"/>
          </p:cNvSpPr>
          <p:nvPr>
            <p:ph type="ftr" sz="quarter" idx="11"/>
          </p:nvPr>
        </p:nvSpPr>
        <p:spPr>
          <a:xfrm>
            <a:off x="1763688" y="6152058"/>
            <a:ext cx="5616624" cy="365125"/>
          </a:xfrm>
        </p:spPr>
        <p:txBody>
          <a:bodyPr/>
          <a:lstStyle/>
          <a:p>
            <a:r>
              <a:rPr lang="nb-NO" dirty="0" smtClean="0"/>
              <a:t>Tokke kommune </a:t>
            </a:r>
            <a:r>
              <a:rPr lang="nb-NO" dirty="0" smtClean="0"/>
              <a:t>2022 </a:t>
            </a:r>
            <a:r>
              <a:rPr lang="nb-NO" dirty="0" smtClean="0"/>
              <a:t>- administrativ organisering pr </a:t>
            </a:r>
            <a:r>
              <a:rPr lang="nb-NO" dirty="0" smtClean="0"/>
              <a:t>01.08.2022</a:t>
            </a:r>
            <a:endParaRPr lang="nn-NO" dirty="0"/>
          </a:p>
        </p:txBody>
      </p:sp>
      <p:sp>
        <p:nvSpPr>
          <p:cNvPr id="34" name="Rektangel 33"/>
          <p:cNvSpPr/>
          <p:nvPr/>
        </p:nvSpPr>
        <p:spPr>
          <a:xfrm>
            <a:off x="2843808" y="476672"/>
            <a:ext cx="41515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 smtClean="0"/>
              <a:t>PL 3 - HELSE- OG OMSORGSETATEN</a:t>
            </a:r>
            <a:endParaRPr lang="nn-NO" dirty="0"/>
          </a:p>
        </p:txBody>
      </p:sp>
      <p:sp>
        <p:nvSpPr>
          <p:cNvPr id="35" name="Prosess 34"/>
          <p:cNvSpPr/>
          <p:nvPr/>
        </p:nvSpPr>
        <p:spPr>
          <a:xfrm>
            <a:off x="1290278" y="2322401"/>
            <a:ext cx="2129594" cy="60254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Plan, </a:t>
            </a:r>
            <a:r>
              <a:rPr lang="en-US" dirty="0" err="1" smtClean="0"/>
              <a:t>næring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teknisk</a:t>
            </a:r>
            <a:endParaRPr lang="en-US" dirty="0"/>
          </a:p>
        </p:txBody>
      </p:sp>
      <p:sp>
        <p:nvSpPr>
          <p:cNvPr id="50" name="Prosess 49"/>
          <p:cNvSpPr/>
          <p:nvPr/>
        </p:nvSpPr>
        <p:spPr>
          <a:xfrm>
            <a:off x="1282978" y="4199053"/>
            <a:ext cx="3166408" cy="399044"/>
          </a:xfrm>
          <a:prstGeom prst="flowChartProces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Helse</a:t>
            </a:r>
            <a:endParaRPr lang="en-US" sz="1400" b="1" dirty="0" smtClean="0"/>
          </a:p>
          <a:p>
            <a:pPr algn="ctr"/>
            <a:r>
              <a:rPr lang="en-US" sz="1200" dirty="0" err="1" smtClean="0"/>
              <a:t>Avdelingsleiar</a:t>
            </a:r>
            <a:r>
              <a:rPr lang="en-US" sz="1200" dirty="0" smtClean="0"/>
              <a:t> Evy Katrin Aamlid</a:t>
            </a:r>
          </a:p>
        </p:txBody>
      </p:sp>
      <p:cxnSp>
        <p:nvCxnSpPr>
          <p:cNvPr id="12" name="Rett linje 11"/>
          <p:cNvCxnSpPr>
            <a:stCxn id="26" idx="3"/>
          </p:cNvCxnSpPr>
          <p:nvPr/>
        </p:nvCxnSpPr>
        <p:spPr>
          <a:xfrm>
            <a:off x="4468480" y="3302601"/>
            <a:ext cx="279049" cy="3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linje 18"/>
          <p:cNvCxnSpPr/>
          <p:nvPr/>
        </p:nvCxnSpPr>
        <p:spPr>
          <a:xfrm flipH="1">
            <a:off x="4728435" y="2949145"/>
            <a:ext cx="17634" cy="1446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ktangel 47"/>
          <p:cNvSpPr/>
          <p:nvPr/>
        </p:nvSpPr>
        <p:spPr>
          <a:xfrm>
            <a:off x="4671466" y="1390410"/>
            <a:ext cx="1080120" cy="6951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n-NO" sz="1600" dirty="0" err="1" smtClean="0"/>
              <a:t>Personal</a:t>
            </a:r>
            <a:endParaRPr lang="nn-NO" sz="1600" dirty="0" smtClean="0"/>
          </a:p>
          <a:p>
            <a:r>
              <a:rPr lang="nn-NO" sz="1600" dirty="0" smtClean="0"/>
              <a:t>Arkiv</a:t>
            </a:r>
          </a:p>
          <a:p>
            <a:r>
              <a:rPr lang="nn-NO" sz="1600" dirty="0" smtClean="0"/>
              <a:t>Resepsjon</a:t>
            </a:r>
            <a:endParaRPr lang="nn-NO" sz="1600" dirty="0"/>
          </a:p>
        </p:txBody>
      </p:sp>
      <p:cxnSp>
        <p:nvCxnSpPr>
          <p:cNvPr id="39" name="Rett linje 38"/>
          <p:cNvCxnSpPr>
            <a:stCxn id="157" idx="3"/>
          </p:cNvCxnSpPr>
          <p:nvPr/>
        </p:nvCxnSpPr>
        <p:spPr>
          <a:xfrm>
            <a:off x="4364212" y="1558536"/>
            <a:ext cx="161832" cy="3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tt linje 40"/>
          <p:cNvCxnSpPr>
            <a:stCxn id="48" idx="1"/>
            <a:endCxn id="48" idx="1"/>
          </p:cNvCxnSpPr>
          <p:nvPr/>
        </p:nvCxnSpPr>
        <p:spPr>
          <a:xfrm>
            <a:off x="4671466" y="173798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rosess 35"/>
          <p:cNvSpPr/>
          <p:nvPr/>
        </p:nvSpPr>
        <p:spPr>
          <a:xfrm>
            <a:off x="4988941" y="3636498"/>
            <a:ext cx="3183309" cy="399044"/>
          </a:xfrm>
          <a:prstGeom prst="flowChartProces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Kjøkken</a:t>
            </a:r>
            <a:endParaRPr lang="en-US" sz="1400" b="1" dirty="0" smtClean="0"/>
          </a:p>
          <a:p>
            <a:pPr algn="ctr"/>
            <a:r>
              <a:rPr lang="en-US" sz="1200" dirty="0" err="1" smtClean="0"/>
              <a:t>Kjøkkensjef</a:t>
            </a:r>
            <a:r>
              <a:rPr lang="en-US" sz="1200" dirty="0" smtClean="0"/>
              <a:t> Solveig Oppebøen </a:t>
            </a:r>
          </a:p>
        </p:txBody>
      </p:sp>
      <p:cxnSp>
        <p:nvCxnSpPr>
          <p:cNvPr id="15" name="Rett linje 14"/>
          <p:cNvCxnSpPr/>
          <p:nvPr/>
        </p:nvCxnSpPr>
        <p:spPr>
          <a:xfrm>
            <a:off x="4735666" y="3863003"/>
            <a:ext cx="2809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/>
        </p:nvCxnSpPr>
        <p:spPr>
          <a:xfrm flipV="1">
            <a:off x="4701449" y="4397095"/>
            <a:ext cx="32760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linje 21"/>
          <p:cNvCxnSpPr>
            <a:stCxn id="50" idx="3"/>
          </p:cNvCxnSpPr>
          <p:nvPr/>
        </p:nvCxnSpPr>
        <p:spPr>
          <a:xfrm flipV="1">
            <a:off x="4449386" y="4396100"/>
            <a:ext cx="298143" cy="2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>
            <a:stCxn id="47" idx="3"/>
          </p:cNvCxnSpPr>
          <p:nvPr/>
        </p:nvCxnSpPr>
        <p:spPr>
          <a:xfrm flipV="1">
            <a:off x="4456617" y="3852800"/>
            <a:ext cx="279049" cy="7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ktangel 30"/>
          <p:cNvSpPr/>
          <p:nvPr/>
        </p:nvSpPr>
        <p:spPr>
          <a:xfrm>
            <a:off x="3323301" y="1791631"/>
            <a:ext cx="1061204" cy="281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Nav</a:t>
            </a:r>
          </a:p>
        </p:txBody>
      </p:sp>
      <p:cxnSp>
        <p:nvCxnSpPr>
          <p:cNvPr id="5" name="Rett linje 4"/>
          <p:cNvCxnSpPr>
            <a:stCxn id="31" idx="3"/>
          </p:cNvCxnSpPr>
          <p:nvPr/>
        </p:nvCxnSpPr>
        <p:spPr>
          <a:xfrm flipV="1">
            <a:off x="4384505" y="1932315"/>
            <a:ext cx="14153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/>
          <p:cNvCxnSpPr>
            <a:endCxn id="35" idx="0"/>
          </p:cNvCxnSpPr>
          <p:nvPr/>
        </p:nvCxnSpPr>
        <p:spPr>
          <a:xfrm>
            <a:off x="2353979" y="2168737"/>
            <a:ext cx="1096" cy="153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tt linje 43"/>
          <p:cNvCxnSpPr/>
          <p:nvPr/>
        </p:nvCxnSpPr>
        <p:spPr>
          <a:xfrm>
            <a:off x="4526044" y="1390410"/>
            <a:ext cx="0" cy="792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tt linje 53"/>
          <p:cNvCxnSpPr/>
          <p:nvPr/>
        </p:nvCxnSpPr>
        <p:spPr>
          <a:xfrm flipH="1" flipV="1">
            <a:off x="2355075" y="2168737"/>
            <a:ext cx="2170970" cy="21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tt linje 62"/>
          <p:cNvCxnSpPr>
            <a:stCxn id="112" idx="1"/>
          </p:cNvCxnSpPr>
          <p:nvPr/>
        </p:nvCxnSpPr>
        <p:spPr>
          <a:xfrm flipH="1">
            <a:off x="4741560" y="3302267"/>
            <a:ext cx="247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ess 3"/>
          <p:cNvSpPr/>
          <p:nvPr/>
        </p:nvSpPr>
        <p:spPr>
          <a:xfrm>
            <a:off x="3203848" y="775369"/>
            <a:ext cx="2376264" cy="35186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Kommunedirektør</a:t>
            </a:r>
            <a:endParaRPr lang="en-US" dirty="0"/>
          </a:p>
        </p:txBody>
      </p:sp>
      <p:sp>
        <p:nvSpPr>
          <p:cNvPr id="6" name="Prosess 5"/>
          <p:cNvSpPr/>
          <p:nvPr/>
        </p:nvSpPr>
        <p:spPr>
          <a:xfrm>
            <a:off x="1115616" y="1993884"/>
            <a:ext cx="3582398" cy="629164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Plan, </a:t>
            </a:r>
            <a:r>
              <a:rPr lang="en-US" sz="1600" b="1" dirty="0" err="1" smtClean="0"/>
              <a:t>næring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teknisk</a:t>
            </a:r>
            <a:endParaRPr lang="en-US" sz="1600" b="1" dirty="0" smtClean="0"/>
          </a:p>
          <a:p>
            <a:pPr algn="ctr"/>
            <a:r>
              <a:rPr lang="en-US" sz="1200" dirty="0" err="1" smtClean="0"/>
              <a:t>Kommunalsjef</a:t>
            </a:r>
            <a:r>
              <a:rPr lang="en-US" sz="1200" dirty="0" smtClean="0"/>
              <a:t> for plan, </a:t>
            </a:r>
            <a:r>
              <a:rPr lang="en-US" sz="1200" dirty="0" err="1" smtClean="0"/>
              <a:t>næring</a:t>
            </a:r>
            <a:r>
              <a:rPr lang="en-US" sz="1200" dirty="0" smtClean="0"/>
              <a:t> </a:t>
            </a:r>
            <a:r>
              <a:rPr lang="en-US" sz="1200" dirty="0" err="1" smtClean="0"/>
              <a:t>og</a:t>
            </a:r>
            <a:r>
              <a:rPr lang="en-US" sz="1200" dirty="0" smtClean="0"/>
              <a:t> </a:t>
            </a:r>
            <a:r>
              <a:rPr lang="en-US" sz="1200" dirty="0" err="1" smtClean="0"/>
              <a:t>teknisk</a:t>
            </a:r>
            <a:endParaRPr lang="en-US" sz="1200" dirty="0" smtClean="0"/>
          </a:p>
          <a:p>
            <a:pPr algn="ctr"/>
            <a:r>
              <a:rPr lang="en-US" sz="1200" dirty="0" smtClean="0"/>
              <a:t>Gunhild Austjord   </a:t>
            </a:r>
            <a:endParaRPr lang="en-US" sz="1200" dirty="0"/>
          </a:p>
        </p:txBody>
      </p:sp>
      <p:sp>
        <p:nvSpPr>
          <p:cNvPr id="8" name="Prosess 7"/>
          <p:cNvSpPr/>
          <p:nvPr/>
        </p:nvSpPr>
        <p:spPr>
          <a:xfrm>
            <a:off x="6660232" y="1995082"/>
            <a:ext cx="1800200" cy="6279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Oppvekst</a:t>
            </a:r>
            <a:r>
              <a:rPr lang="en-US" sz="1600" dirty="0" smtClean="0"/>
              <a:t>, </a:t>
            </a:r>
            <a:r>
              <a:rPr lang="en-US" sz="1600" dirty="0" err="1" smtClean="0"/>
              <a:t>kultur</a:t>
            </a:r>
            <a:r>
              <a:rPr lang="en-US" sz="1600" dirty="0" smtClean="0"/>
              <a:t> </a:t>
            </a:r>
            <a:r>
              <a:rPr lang="en-US" sz="1600" dirty="0" err="1" smtClean="0"/>
              <a:t>og</a:t>
            </a:r>
            <a:r>
              <a:rPr lang="en-US" sz="1600" dirty="0" smtClean="0"/>
              <a:t> </a:t>
            </a:r>
            <a:r>
              <a:rPr lang="en-US" sz="1600" dirty="0" err="1" smtClean="0"/>
              <a:t>idrett</a:t>
            </a:r>
            <a:endParaRPr lang="en-US" sz="1600" dirty="0"/>
          </a:p>
        </p:txBody>
      </p:sp>
      <p:sp>
        <p:nvSpPr>
          <p:cNvPr id="9" name="Prosess 8"/>
          <p:cNvSpPr/>
          <p:nvPr/>
        </p:nvSpPr>
        <p:spPr>
          <a:xfrm>
            <a:off x="4788024" y="1993883"/>
            <a:ext cx="1728192" cy="62916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Helse</a:t>
            </a:r>
            <a:r>
              <a:rPr lang="en-US" sz="1600" dirty="0" smtClean="0"/>
              <a:t> </a:t>
            </a:r>
            <a:r>
              <a:rPr lang="en-US" sz="1600" dirty="0" err="1" smtClean="0"/>
              <a:t>og</a:t>
            </a:r>
            <a:r>
              <a:rPr lang="en-US" sz="1600" dirty="0" smtClean="0"/>
              <a:t> </a:t>
            </a:r>
            <a:r>
              <a:rPr lang="en-US" sz="1600" dirty="0" err="1" smtClean="0"/>
              <a:t>omsorg</a:t>
            </a:r>
            <a:endParaRPr lang="en-US" sz="1600" dirty="0"/>
          </a:p>
        </p:txBody>
      </p:sp>
      <p:sp>
        <p:nvSpPr>
          <p:cNvPr id="26" name="Prosess 25"/>
          <p:cNvSpPr/>
          <p:nvPr/>
        </p:nvSpPr>
        <p:spPr>
          <a:xfrm>
            <a:off x="4454376" y="2911889"/>
            <a:ext cx="1498798" cy="1800129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/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Plan</a:t>
            </a:r>
          </a:p>
          <a:p>
            <a:pPr algn="ctr"/>
            <a:r>
              <a:rPr lang="en-US" sz="1400" b="1" dirty="0" err="1" smtClean="0"/>
              <a:t>Næring</a:t>
            </a:r>
            <a:endParaRPr lang="en-US" sz="1400" b="1" dirty="0" smtClean="0"/>
          </a:p>
          <a:p>
            <a:pPr algn="ctr"/>
            <a:r>
              <a:rPr lang="en-US" sz="1400" b="1" dirty="0" err="1" smtClean="0"/>
              <a:t>Landbruk</a:t>
            </a:r>
            <a:endParaRPr lang="en-US" sz="1400" b="1" dirty="0" smtClean="0"/>
          </a:p>
          <a:p>
            <a:pPr algn="ctr"/>
            <a:r>
              <a:rPr lang="en-US" sz="1400" b="1" dirty="0" err="1" smtClean="0"/>
              <a:t>Skogbruk</a:t>
            </a:r>
            <a:endParaRPr lang="en-US" sz="1400" b="1" dirty="0" smtClean="0"/>
          </a:p>
          <a:p>
            <a:pPr algn="ctr"/>
            <a:r>
              <a:rPr lang="en-US" sz="1400" b="1" dirty="0" err="1" smtClean="0"/>
              <a:t>Reiseliv</a:t>
            </a:r>
            <a:endParaRPr lang="en-US" sz="1400" b="1" dirty="0" smtClean="0"/>
          </a:p>
          <a:p>
            <a:pPr algn="ctr"/>
            <a:r>
              <a:rPr lang="en-US" sz="1400" b="1" dirty="0" err="1" smtClean="0"/>
              <a:t>Byggesak</a:t>
            </a:r>
            <a:endParaRPr lang="en-US" sz="1400" b="1" dirty="0" smtClean="0"/>
          </a:p>
          <a:p>
            <a:pPr algn="ctr"/>
            <a:r>
              <a:rPr lang="en-US" sz="1400" b="1" dirty="0" smtClean="0"/>
              <a:t>Kart/</a:t>
            </a:r>
            <a:r>
              <a:rPr lang="en-US" sz="1400" b="1" dirty="0" err="1" smtClean="0"/>
              <a:t>oppmåling</a:t>
            </a:r>
            <a:endParaRPr lang="en-US" sz="1400" b="1" dirty="0" smtClean="0"/>
          </a:p>
          <a:p>
            <a:pPr algn="ctr"/>
            <a:endParaRPr lang="en-US" sz="1400" b="1" dirty="0" smtClean="0"/>
          </a:p>
          <a:p>
            <a:pPr algn="ctr"/>
            <a:endParaRPr lang="en-US" sz="1400" b="1" dirty="0"/>
          </a:p>
        </p:txBody>
      </p:sp>
      <p:sp>
        <p:nvSpPr>
          <p:cNvPr id="156" name="Rektangel 155"/>
          <p:cNvSpPr/>
          <p:nvPr/>
        </p:nvSpPr>
        <p:spPr>
          <a:xfrm>
            <a:off x="4647122" y="1206302"/>
            <a:ext cx="1080120" cy="606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1600" dirty="0" smtClean="0"/>
          </a:p>
          <a:p>
            <a:r>
              <a:rPr lang="nn-NO" sz="1400" dirty="0" err="1" smtClean="0"/>
              <a:t>Personal</a:t>
            </a:r>
            <a:endParaRPr lang="nn-NO" sz="1400" dirty="0" smtClean="0"/>
          </a:p>
          <a:p>
            <a:r>
              <a:rPr lang="nn-NO" sz="1400" dirty="0" smtClean="0"/>
              <a:t>Arkiv</a:t>
            </a:r>
          </a:p>
          <a:p>
            <a:r>
              <a:rPr lang="nn-NO" sz="1400" dirty="0"/>
              <a:t>R</a:t>
            </a:r>
            <a:r>
              <a:rPr lang="nn-NO" sz="1400" dirty="0" smtClean="0"/>
              <a:t>esepsjon</a:t>
            </a:r>
          </a:p>
          <a:p>
            <a:endParaRPr lang="nn-NO" sz="1600" dirty="0"/>
          </a:p>
        </p:txBody>
      </p:sp>
      <p:sp>
        <p:nvSpPr>
          <p:cNvPr id="157" name="Rektangel 156"/>
          <p:cNvSpPr/>
          <p:nvPr/>
        </p:nvSpPr>
        <p:spPr>
          <a:xfrm>
            <a:off x="2990936" y="1200611"/>
            <a:ext cx="1098123" cy="271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/>
              <a:t>Økonomi </a:t>
            </a:r>
            <a:r>
              <a:rPr lang="nb-NO" dirty="0" smtClean="0"/>
              <a:t>  </a:t>
            </a:r>
          </a:p>
        </p:txBody>
      </p:sp>
      <p:sp>
        <p:nvSpPr>
          <p:cNvPr id="41" name="Plassholder for bunntekst 40"/>
          <p:cNvSpPr>
            <a:spLocks noGrp="1"/>
          </p:cNvSpPr>
          <p:nvPr>
            <p:ph type="ftr" sz="quarter" idx="11"/>
          </p:nvPr>
        </p:nvSpPr>
        <p:spPr>
          <a:xfrm>
            <a:off x="1277634" y="6329895"/>
            <a:ext cx="6768752" cy="365125"/>
          </a:xfrm>
        </p:spPr>
        <p:txBody>
          <a:bodyPr/>
          <a:lstStyle/>
          <a:p>
            <a:r>
              <a:rPr lang="nb-NO" dirty="0" smtClean="0"/>
              <a:t>Tokke kommune </a:t>
            </a:r>
            <a:r>
              <a:rPr lang="nb-NO" dirty="0" smtClean="0"/>
              <a:t>2022 </a:t>
            </a:r>
            <a:r>
              <a:rPr lang="nb-NO" dirty="0" smtClean="0"/>
              <a:t>- administrativ organisering pr </a:t>
            </a:r>
            <a:r>
              <a:rPr lang="nb-NO" dirty="0" smtClean="0"/>
              <a:t>01.08.2022</a:t>
            </a:r>
            <a:endParaRPr lang="nn-NO" dirty="0"/>
          </a:p>
        </p:txBody>
      </p:sp>
      <p:sp>
        <p:nvSpPr>
          <p:cNvPr id="85" name="Rektangel 84"/>
          <p:cNvSpPr/>
          <p:nvPr/>
        </p:nvSpPr>
        <p:spPr>
          <a:xfrm>
            <a:off x="2411760" y="332656"/>
            <a:ext cx="475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 smtClean="0"/>
              <a:t>        PL 4 - PLAN, NÆRING og TEKNISK </a:t>
            </a:r>
            <a:endParaRPr lang="nn-NO" dirty="0"/>
          </a:p>
        </p:txBody>
      </p:sp>
      <p:cxnSp>
        <p:nvCxnSpPr>
          <p:cNvPr id="54" name="Vinkel 53"/>
          <p:cNvCxnSpPr>
            <a:endCxn id="8" idx="0"/>
          </p:cNvCxnSpPr>
          <p:nvPr/>
        </p:nvCxnSpPr>
        <p:spPr>
          <a:xfrm>
            <a:off x="4391980" y="1916832"/>
            <a:ext cx="3168352" cy="7825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tt linje 59"/>
          <p:cNvCxnSpPr>
            <a:stCxn id="6" idx="0"/>
            <a:endCxn id="6" idx="0"/>
          </p:cNvCxnSpPr>
          <p:nvPr/>
        </p:nvCxnSpPr>
        <p:spPr>
          <a:xfrm>
            <a:off x="2906815" y="199388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ett linje 63"/>
          <p:cNvCxnSpPr>
            <a:stCxn id="9" idx="0"/>
          </p:cNvCxnSpPr>
          <p:nvPr/>
        </p:nvCxnSpPr>
        <p:spPr>
          <a:xfrm flipV="1">
            <a:off x="5652120" y="1916833"/>
            <a:ext cx="0" cy="77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tt linje 65"/>
          <p:cNvCxnSpPr>
            <a:stCxn id="157" idx="3"/>
          </p:cNvCxnSpPr>
          <p:nvPr/>
        </p:nvCxnSpPr>
        <p:spPr>
          <a:xfrm flipV="1">
            <a:off x="4089059" y="1324034"/>
            <a:ext cx="302921" cy="12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ett linje 67"/>
          <p:cNvCxnSpPr>
            <a:stCxn id="156" idx="1"/>
          </p:cNvCxnSpPr>
          <p:nvPr/>
        </p:nvCxnSpPr>
        <p:spPr>
          <a:xfrm flipH="1" flipV="1">
            <a:off x="4396740" y="1508760"/>
            <a:ext cx="250382" cy="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ess 29"/>
          <p:cNvSpPr/>
          <p:nvPr/>
        </p:nvSpPr>
        <p:spPr>
          <a:xfrm>
            <a:off x="1099418" y="2911889"/>
            <a:ext cx="2376264" cy="501452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Eigendomsforvaltar</a:t>
            </a:r>
            <a:endParaRPr lang="en-US" sz="1400" b="1" dirty="0" smtClean="0"/>
          </a:p>
          <a:p>
            <a:pPr algn="ctr"/>
            <a:r>
              <a:rPr lang="en-US" sz="1200" dirty="0" smtClean="0"/>
              <a:t>Andreas </a:t>
            </a:r>
            <a:r>
              <a:rPr lang="en-US" sz="1200" dirty="0" err="1" smtClean="0"/>
              <a:t>Brubakk</a:t>
            </a:r>
            <a:endParaRPr lang="en-US" sz="1200" dirty="0"/>
          </a:p>
        </p:txBody>
      </p:sp>
      <p:sp>
        <p:nvSpPr>
          <p:cNvPr id="31" name="Prosess 30"/>
          <p:cNvSpPr/>
          <p:nvPr/>
        </p:nvSpPr>
        <p:spPr>
          <a:xfrm>
            <a:off x="1105470" y="3574631"/>
            <a:ext cx="2376263" cy="462494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Uteavdelinga</a:t>
            </a:r>
            <a:endParaRPr lang="en-US" sz="1400" b="1" dirty="0" smtClean="0"/>
          </a:p>
          <a:p>
            <a:pPr algn="ctr"/>
            <a:r>
              <a:rPr lang="en-US" sz="1200" dirty="0" err="1" smtClean="0"/>
              <a:t>Avdelingsleiar</a:t>
            </a:r>
            <a:r>
              <a:rPr lang="en-US" sz="1200" dirty="0" smtClean="0"/>
              <a:t>  Olav Mostøyl</a:t>
            </a:r>
            <a:endParaRPr lang="en-US" sz="1200" dirty="0"/>
          </a:p>
        </p:txBody>
      </p:sp>
      <p:sp>
        <p:nvSpPr>
          <p:cNvPr id="32" name="Prosess 31"/>
          <p:cNvSpPr/>
          <p:nvPr/>
        </p:nvSpPr>
        <p:spPr>
          <a:xfrm>
            <a:off x="1115616" y="4167822"/>
            <a:ext cx="2376263" cy="544196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b="1" dirty="0" smtClean="0"/>
              <a:t>Veg, </a:t>
            </a:r>
            <a:r>
              <a:rPr lang="en-US" sz="1400" b="1" dirty="0" err="1" smtClean="0"/>
              <a:t>vatn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avløp</a:t>
            </a:r>
            <a:endParaRPr lang="en-US" sz="1400" b="1" dirty="0" smtClean="0"/>
          </a:p>
          <a:p>
            <a:pPr algn="ctr"/>
            <a:r>
              <a:rPr lang="en-US" sz="1200" dirty="0" err="1" smtClean="0"/>
              <a:t>VVA-ingeniør</a:t>
            </a:r>
            <a:r>
              <a:rPr lang="en-US" sz="1200" dirty="0" smtClean="0"/>
              <a:t> </a:t>
            </a:r>
            <a:r>
              <a:rPr lang="en-US" sz="1200" dirty="0"/>
              <a:t>Wojtek Martin Kleka </a:t>
            </a:r>
            <a:endParaRPr lang="en-US" sz="1200" dirty="0" smtClean="0"/>
          </a:p>
          <a:p>
            <a:pPr algn="ctr"/>
            <a:endParaRPr lang="en-US" sz="1400" dirty="0"/>
          </a:p>
        </p:txBody>
      </p:sp>
      <p:cxnSp>
        <p:nvCxnSpPr>
          <p:cNvPr id="55" name="Rett linje 54"/>
          <p:cNvCxnSpPr>
            <a:stCxn id="4" idx="2"/>
          </p:cNvCxnSpPr>
          <p:nvPr/>
        </p:nvCxnSpPr>
        <p:spPr>
          <a:xfrm>
            <a:off x="4391980" y="1127230"/>
            <a:ext cx="0" cy="7896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tt linje 57"/>
          <p:cNvCxnSpPr/>
          <p:nvPr/>
        </p:nvCxnSpPr>
        <p:spPr>
          <a:xfrm flipH="1">
            <a:off x="2902316" y="1916832"/>
            <a:ext cx="1489664" cy="2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tt linje 64"/>
          <p:cNvCxnSpPr>
            <a:stCxn id="6" idx="0"/>
          </p:cNvCxnSpPr>
          <p:nvPr/>
        </p:nvCxnSpPr>
        <p:spPr>
          <a:xfrm flipH="1" flipV="1">
            <a:off x="2902315" y="1916832"/>
            <a:ext cx="4500" cy="77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>
            <a:endCxn id="31" idx="3"/>
          </p:cNvCxnSpPr>
          <p:nvPr/>
        </p:nvCxnSpPr>
        <p:spPr>
          <a:xfrm flipH="1">
            <a:off x="3481733" y="3805877"/>
            <a:ext cx="51420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>
            <a:endCxn id="32" idx="3"/>
          </p:cNvCxnSpPr>
          <p:nvPr/>
        </p:nvCxnSpPr>
        <p:spPr>
          <a:xfrm flipH="1" flipV="1">
            <a:off x="3491879" y="4439920"/>
            <a:ext cx="504057" cy="3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/>
        </p:nvCxnSpPr>
        <p:spPr>
          <a:xfrm>
            <a:off x="3995936" y="2623048"/>
            <a:ext cx="0" cy="1811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ktangel 32"/>
          <p:cNvSpPr/>
          <p:nvPr/>
        </p:nvSpPr>
        <p:spPr>
          <a:xfrm>
            <a:off x="2990936" y="1524455"/>
            <a:ext cx="1098123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/>
              <a:t>Nav </a:t>
            </a:r>
            <a:r>
              <a:rPr lang="nb-NO" dirty="0" smtClean="0"/>
              <a:t>  </a:t>
            </a:r>
          </a:p>
        </p:txBody>
      </p:sp>
      <p:cxnSp>
        <p:nvCxnSpPr>
          <p:cNvPr id="10" name="Rett linje 9"/>
          <p:cNvCxnSpPr>
            <a:stCxn id="33" idx="3"/>
          </p:cNvCxnSpPr>
          <p:nvPr/>
        </p:nvCxnSpPr>
        <p:spPr>
          <a:xfrm>
            <a:off x="4089059" y="1668471"/>
            <a:ext cx="3029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tt linje 70"/>
          <p:cNvCxnSpPr>
            <a:stCxn id="30" idx="3"/>
          </p:cNvCxnSpPr>
          <p:nvPr/>
        </p:nvCxnSpPr>
        <p:spPr>
          <a:xfrm>
            <a:off x="3475682" y="3162615"/>
            <a:ext cx="520254" cy="2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ett linje 74"/>
          <p:cNvCxnSpPr>
            <a:stCxn id="26" idx="1"/>
          </p:cNvCxnSpPr>
          <p:nvPr/>
        </p:nvCxnSpPr>
        <p:spPr>
          <a:xfrm flipH="1" flipV="1">
            <a:off x="3995936" y="3805878"/>
            <a:ext cx="458440" cy="6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5562</TotalTime>
  <Words>336</Words>
  <Application>Microsoft Office PowerPoint</Application>
  <PresentationFormat>Skjermfremvisning (4:3)</PresentationFormat>
  <Paragraphs>112</Paragraphs>
  <Slides>5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Tokke kommune</vt:lpstr>
      <vt:lpstr>PowerPoint-presentasjon</vt:lpstr>
      <vt:lpstr>PowerPoint-presentasjon</vt:lpstr>
      <vt:lpstr>PowerPoint-presentasjon</vt:lpstr>
      <vt:lpstr>PowerPoint-presentasjon</vt:lpstr>
    </vt:vector>
  </TitlesOfParts>
  <Company>Vinje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Tokke kommune</dc:title>
  <dc:creator>Brit Houge</dc:creator>
  <cp:lastModifiedBy>Niina Laaksonen</cp:lastModifiedBy>
  <cp:revision>156</cp:revision>
  <cp:lastPrinted>2016-05-12T14:33:07Z</cp:lastPrinted>
  <dcterms:created xsi:type="dcterms:W3CDTF">2013-02-12T08:47:31Z</dcterms:created>
  <dcterms:modified xsi:type="dcterms:W3CDTF">2022-07-07T13:16:33Z</dcterms:modified>
</cp:coreProperties>
</file>