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58" r:id="rId4"/>
    <p:sldId id="272" r:id="rId5"/>
    <p:sldId id="257" r:id="rId6"/>
    <p:sldId id="260" r:id="rId7"/>
    <p:sldId id="262" r:id="rId8"/>
    <p:sldId id="270" r:id="rId9"/>
    <p:sldId id="264" r:id="rId10"/>
    <p:sldId id="263" r:id="rId11"/>
    <p:sldId id="265" r:id="rId12"/>
    <p:sldId id="266" r:id="rId13"/>
    <p:sldId id="267" r:id="rId14"/>
    <p:sldId id="268" r:id="rId15"/>
    <p:sldId id="271" r:id="rId16"/>
    <p:sldId id="269" r:id="rId17"/>
  </p:sldIdLst>
  <p:sldSz cx="10691813" cy="6264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0659"/>
    <a:srgbClr val="00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76"/>
    <p:restoredTop sz="96327"/>
  </p:normalViewPr>
  <p:slideViewPr>
    <p:cSldViewPr snapToGrid="0">
      <p:cViewPr varScale="1">
        <p:scale>
          <a:sx n="136" d="100"/>
          <a:sy n="136" d="100"/>
        </p:scale>
        <p:origin x="3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0693457" cy="6264275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3CE8F7-36FD-64E1-C527-FE7F1C31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32" y="1138862"/>
            <a:ext cx="9221689" cy="915969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2" name="Text Placeholder 43">
            <a:extLst>
              <a:ext uri="{FF2B5EF4-FFF2-40B4-BE49-F238E27FC236}">
                <a16:creationId xmlns:a16="http://schemas.microsoft.com/office/drawing/2014/main" id="{274A72B7-4D22-2147-DCA1-8EA7A522C5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30451" y="430053"/>
            <a:ext cx="2287627" cy="1194725"/>
          </a:xfrm>
          <a:blipFill dpi="0" rotWithShape="1">
            <a:blip r:embed="rId3"/>
            <a:srcRect/>
            <a:stretch>
              <a:fillRect t="11000" b="1100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672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062" y="2576222"/>
            <a:ext cx="8018860" cy="1111830"/>
          </a:xfrm>
        </p:spPr>
        <p:txBody>
          <a:bodyPr anchor="b">
            <a:normAutofit/>
          </a:bodyPr>
          <a:lstStyle>
            <a:lvl1pPr algn="l">
              <a:defRPr sz="3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9" name="Text Placeholder 43">
            <a:extLst>
              <a:ext uri="{FF2B5EF4-FFF2-40B4-BE49-F238E27FC236}">
                <a16:creationId xmlns:a16="http://schemas.microsoft.com/office/drawing/2014/main" id="{F09A9CF5-23E3-12B7-F9AE-51954A3B78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5062" y="430053"/>
            <a:ext cx="3115485" cy="1627078"/>
          </a:xfrm>
          <a:blipFill>
            <a:blip r:embed="rId2"/>
            <a:srcRect/>
            <a:stretch>
              <a:fillRect t="14235" b="14235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CA68E25C-4963-322E-6C40-AC034187FD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5347402"/>
            <a:ext cx="10691813" cy="91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6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1571942"/>
            <a:ext cx="9221689" cy="588822"/>
          </a:xfrm>
        </p:spPr>
        <p:txBody>
          <a:bodyPr>
            <a:normAutofit/>
          </a:bodyPr>
          <a:lstStyle>
            <a:lvl1pPr>
              <a:defRPr sz="3000" b="1" i="0">
                <a:solidFill>
                  <a:srgbClr val="A606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62" y="2445249"/>
            <a:ext cx="9221689" cy="3196949"/>
          </a:xfrm>
        </p:spPr>
        <p:txBody>
          <a:bodyPr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B12F8089-2C64-5F92-F628-91E0E166B6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0725" y="430053"/>
            <a:ext cx="2287627" cy="1194725"/>
          </a:xfrm>
          <a:blipFill dpi="0" rotWithShape="1">
            <a:blip r:embed="rId2"/>
            <a:srcRect/>
            <a:stretch>
              <a:fillRect t="13000" r="1000" b="1400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126A1B4-E3E5-5DB0-CEFF-36B0ACC1A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-1" y="5347402"/>
            <a:ext cx="10691813" cy="91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A9B6D-34CA-D432-661B-D8D9F0AB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1571942"/>
            <a:ext cx="9221689" cy="588822"/>
          </a:xfrm>
        </p:spPr>
        <p:txBody>
          <a:bodyPr>
            <a:normAutofit/>
          </a:bodyPr>
          <a:lstStyle>
            <a:lvl1pPr>
              <a:defRPr sz="3000" b="1" i="0">
                <a:solidFill>
                  <a:srgbClr val="A606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C39CA-9FA9-DDE7-1287-F0F54F5A1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3" y="2445249"/>
            <a:ext cx="6051632" cy="3196949"/>
          </a:xfrm>
        </p:spPr>
        <p:txBody>
          <a:bodyPr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Text Placeholder 43">
            <a:extLst>
              <a:ext uri="{FF2B5EF4-FFF2-40B4-BE49-F238E27FC236}">
                <a16:creationId xmlns:a16="http://schemas.microsoft.com/office/drawing/2014/main" id="{2331F1C3-612A-0102-BAA8-958FFB1626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0725" y="430053"/>
            <a:ext cx="2287627" cy="1194725"/>
          </a:xfrm>
          <a:blipFill dpi="0" rotWithShape="1">
            <a:blip r:embed="rId2"/>
            <a:srcRect/>
            <a:stretch>
              <a:fillRect t="13000" r="1000" b="1400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0F2D3D3-26D8-FCF9-1C3E-72915C3BA9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-1" y="5347402"/>
            <a:ext cx="10691813" cy="914264"/>
          </a:xfrm>
          <a:prstGeom prst="rect">
            <a:avLst/>
          </a:prstGeom>
        </p:spPr>
      </p:pic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0DC79435-AB2D-D857-F664-66D6D5389A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2445249"/>
            <a:ext cx="2287588" cy="2965650"/>
          </a:xfrm>
          <a:blipFill>
            <a:blip r:embed="rId4"/>
            <a:srcRect/>
            <a:stretch>
              <a:fillRect l="-47240" r="-47240"/>
            </a:stretch>
          </a:blipFill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429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333515"/>
            <a:ext cx="9221689" cy="1210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1667573"/>
            <a:ext cx="9221689" cy="3974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5806055"/>
            <a:ext cx="2405658" cy="333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17C11-31F7-B74C-9426-D6F41D9849C4}" type="datetimeFigureOut">
              <a:rPr lang="nb-NO" smtClean="0"/>
              <a:t>23.03.2023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5806055"/>
            <a:ext cx="3608487" cy="333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5806055"/>
            <a:ext cx="2405658" cy="333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B7B08-E126-AF4F-8192-206108D702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998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62" r:id="rId3"/>
    <p:sldLayoutId id="2147483666" r:id="rId4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ntefbok.no/book/index/1279/smaahus_hjem_og_verdig_botilbud_for_personer_med_ruslidelser_og_psykiske_lidelser_kommunenes_erfaringer_og_beboernes_stemmer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80DA2253-8456-39D5-0E4F-F2D585992CC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80AA3E3-DB3C-F4A8-C34F-8A45DC9B2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32" y="1228725"/>
            <a:ext cx="9221689" cy="1735931"/>
          </a:xfrm>
        </p:spPr>
        <p:txBody>
          <a:bodyPr>
            <a:normAutofit/>
          </a:bodyPr>
          <a:lstStyle/>
          <a:p>
            <a:r>
              <a:rPr lang="nb-NO" sz="4800" b="1" dirty="0" smtClean="0"/>
              <a:t>Bygging av forsterka </a:t>
            </a:r>
            <a:r>
              <a:rPr lang="nb-NO" sz="4800" b="1" dirty="0" err="1" smtClean="0"/>
              <a:t>omsorgsbustader</a:t>
            </a:r>
            <a:r>
              <a:rPr lang="nb-NO" sz="4800" b="1" dirty="0" smtClean="0"/>
              <a:t> i Tokke </a:t>
            </a:r>
            <a:endParaRPr lang="nb-NO" sz="4800" b="1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51C6A8D-6D83-B003-899D-BDA17FBD5E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9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n-NO" dirty="0" smtClean="0"/>
              <a:t> Saksgang 2023 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b-NO" dirty="0"/>
              <a:t>Vedtaket i sak 96/2022 Budsjett og handlingsprogram 2023 - kommunestyret lyder slik: </a:t>
            </a:r>
            <a:endParaRPr lang="nb-NO" dirty="0" smtClean="0"/>
          </a:p>
          <a:p>
            <a:pPr marL="0" indent="0" algn="ctr">
              <a:buNone/>
            </a:pPr>
            <a:r>
              <a:rPr lang="nb-NO" dirty="0" smtClean="0"/>
              <a:t>«</a:t>
            </a:r>
            <a:r>
              <a:rPr lang="nb-NO" dirty="0"/>
              <a:t>Forsterka </a:t>
            </a:r>
            <a:r>
              <a:rPr lang="nb-NO" dirty="0" err="1"/>
              <a:t>omsorgsbustadar</a:t>
            </a:r>
            <a:r>
              <a:rPr lang="nb-NO" dirty="0"/>
              <a:t>. Arbeidet med forsterka omsorgsbustad må </a:t>
            </a:r>
            <a:r>
              <a:rPr lang="nb-NO" dirty="0" err="1"/>
              <a:t>prioriterast</a:t>
            </a:r>
            <a:r>
              <a:rPr lang="nb-NO" dirty="0"/>
              <a:t> i 2023»</a:t>
            </a:r>
            <a:endParaRPr lang="nn-NO" dirty="0" smtClean="0"/>
          </a:p>
          <a:p>
            <a:endParaRPr lang="nn-NO" dirty="0"/>
          </a:p>
          <a:p>
            <a:endParaRPr lang="nn-NO" dirty="0" smtClean="0"/>
          </a:p>
          <a:p>
            <a:endParaRPr lang="nn-NO" dirty="0"/>
          </a:p>
          <a:p>
            <a:endParaRPr lang="nn-NO" dirty="0" smtClean="0"/>
          </a:p>
          <a:p>
            <a:endParaRPr lang="nn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511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n-NO" dirty="0" smtClean="0"/>
              <a:t>Aktuelle tomter som er regulert for bustad 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sz="1400" dirty="0" smtClean="0"/>
              <a:t>Alternativ 1 Gullkopp har tre ledige tomter  </a:t>
            </a:r>
          </a:p>
          <a:p>
            <a:pPr marL="0" indent="0">
              <a:buNone/>
            </a:pPr>
            <a:endParaRPr lang="nn-NO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968" y="2160764"/>
            <a:ext cx="4315968" cy="38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35062" y="2576222"/>
            <a:ext cx="8018860" cy="331284"/>
          </a:xfrm>
        </p:spPr>
        <p:txBody>
          <a:bodyPr>
            <a:normAutofit/>
          </a:bodyPr>
          <a:lstStyle/>
          <a:p>
            <a:r>
              <a:rPr lang="nn-NO" sz="1400" b="0" dirty="0" smtClean="0"/>
              <a:t>Alternativ 2 Huvestad har en ledig tomt </a:t>
            </a:r>
            <a:endParaRPr lang="nn-NO" sz="1400" b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575" y="1152339"/>
            <a:ext cx="4879181" cy="401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35062" y="2576222"/>
            <a:ext cx="8018860" cy="316997"/>
          </a:xfrm>
        </p:spPr>
        <p:txBody>
          <a:bodyPr>
            <a:normAutofit/>
          </a:bodyPr>
          <a:lstStyle/>
          <a:p>
            <a:r>
              <a:rPr lang="nn-NO" sz="1400" b="0" dirty="0" smtClean="0"/>
              <a:t>Alternativ 3 Åsland har tre ledige tomter </a:t>
            </a:r>
            <a:endParaRPr lang="nn-NO" sz="1400" b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399" y="789500"/>
            <a:ext cx="5750720" cy="40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35062" y="2314576"/>
            <a:ext cx="8018860" cy="407194"/>
          </a:xfrm>
        </p:spPr>
        <p:txBody>
          <a:bodyPr>
            <a:normAutofit/>
          </a:bodyPr>
          <a:lstStyle/>
          <a:p>
            <a:r>
              <a:rPr lang="nn-NO" sz="1400" b="0" dirty="0" smtClean="0"/>
              <a:t>Alternativ 4 </a:t>
            </a:r>
            <a:r>
              <a:rPr lang="nn-NO" sz="1400" b="0" dirty="0" err="1" smtClean="0"/>
              <a:t>Buøy</a:t>
            </a:r>
            <a:r>
              <a:rPr lang="nn-NO" sz="1400" b="0" dirty="0" smtClean="0"/>
              <a:t> har fleire ledige tomter  </a:t>
            </a:r>
            <a:endParaRPr lang="nn-NO" sz="1400" b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642" y="1664495"/>
            <a:ext cx="6125101" cy="356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n-NO" dirty="0" smtClean="0"/>
              <a:t>Saksframlegg til HSU 07.03.23 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35062" y="2255521"/>
            <a:ext cx="9221689" cy="3386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1800" dirty="0" smtClean="0"/>
              <a:t>Uttrekk vurdering i saksframlegg: </a:t>
            </a:r>
          </a:p>
          <a:p>
            <a:pPr marL="0" indent="0">
              <a:buNone/>
            </a:pPr>
            <a:r>
              <a:rPr lang="nn-NO" sz="1800" dirty="0" smtClean="0"/>
              <a:t>«For </a:t>
            </a:r>
            <a:r>
              <a:rPr lang="nn-NO" sz="1800" dirty="0"/>
              <a:t>å komma i gang med prosessen er fyrste steg å finna ei høveleg plassering. Administrasjonen har sett på eigna område for etablering av forsterka omsorgsbustader og ein har og lufta plassering i Helse og </a:t>
            </a:r>
            <a:r>
              <a:rPr lang="nn-NO" sz="1800" dirty="0" smtClean="0"/>
              <a:t>sosialutvalet…….  </a:t>
            </a:r>
            <a:r>
              <a:rPr lang="nn-NO" sz="1800" dirty="0"/>
              <a:t>Området bør vera regulert sett av til bustader, slik at ein ikkje treng ein ny prosess for </a:t>
            </a:r>
            <a:r>
              <a:rPr lang="nn-NO" sz="1800" dirty="0" err="1"/>
              <a:t>omregulering</a:t>
            </a:r>
            <a:r>
              <a:rPr lang="nn-NO" sz="1800" dirty="0"/>
              <a:t>, som kan utsetja prosessen vidare. Alle tomter er gode alternativ og kan brukast til </a:t>
            </a:r>
            <a:r>
              <a:rPr lang="nn-NO" sz="1800" dirty="0" smtClean="0"/>
              <a:t>føremålet.» </a:t>
            </a:r>
          </a:p>
          <a:p>
            <a:pPr marL="0" indent="0">
              <a:buNone/>
            </a:pPr>
            <a:r>
              <a:rPr lang="nn-NO" sz="1800" dirty="0" smtClean="0"/>
              <a:t>«Med </a:t>
            </a:r>
            <a:r>
              <a:rPr lang="nn-NO" sz="1800" dirty="0"/>
              <a:t>bakgrunn i plassering, ligg fleire av tomtene litt langt frå sentrum, med tanke på gangavstand og nærleik til </a:t>
            </a:r>
            <a:r>
              <a:rPr lang="nn-NO" sz="1800" dirty="0" err="1"/>
              <a:t>tenstar</a:t>
            </a:r>
            <a:r>
              <a:rPr lang="nn-NO" sz="1800" dirty="0"/>
              <a:t> og servicetilbod. Fagavdelinga meiner at tomta på </a:t>
            </a:r>
            <a:r>
              <a:rPr lang="nn-NO" sz="1800" dirty="0" err="1"/>
              <a:t>Buøy</a:t>
            </a:r>
            <a:r>
              <a:rPr lang="nn-NO" sz="1800" dirty="0"/>
              <a:t> oppfyller fleire av krava til ei </a:t>
            </a:r>
            <a:r>
              <a:rPr lang="nn-NO" sz="1800" dirty="0" err="1"/>
              <a:t>fortsterka</a:t>
            </a:r>
            <a:r>
              <a:rPr lang="nn-NO" sz="1800" dirty="0"/>
              <a:t> omsorgsbustad, og såleis er det beste alternativet av dei </a:t>
            </a:r>
            <a:r>
              <a:rPr lang="nn-NO" sz="1800" dirty="0" smtClean="0"/>
              <a:t>fire…» </a:t>
            </a:r>
            <a:endParaRPr lang="nn-NO" sz="1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2331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5062" y="1307306"/>
            <a:ext cx="9221689" cy="507207"/>
          </a:xfrm>
        </p:spPr>
        <p:txBody>
          <a:bodyPr/>
          <a:lstStyle/>
          <a:p>
            <a:r>
              <a:rPr lang="nn-NO" dirty="0" smtClean="0"/>
              <a:t>Vegen vidare ….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35062" y="1907381"/>
            <a:ext cx="9221689" cy="3869186"/>
          </a:xfrm>
        </p:spPr>
        <p:txBody>
          <a:bodyPr/>
          <a:lstStyle/>
          <a:p>
            <a:pPr marL="0" indent="0">
              <a:buNone/>
            </a:pPr>
            <a:r>
              <a:rPr lang="nn-NO" dirty="0" smtClean="0"/>
              <a:t>Vedtak i Formannskap 15.03.23 :</a:t>
            </a:r>
          </a:p>
          <a:p>
            <a:pPr marL="0" indent="0">
              <a:buNone/>
            </a:pPr>
            <a:endParaRPr lang="nn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275" y="2244156"/>
            <a:ext cx="62674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5062" y="1624778"/>
            <a:ext cx="9221689" cy="840444"/>
          </a:xfrm>
        </p:spPr>
        <p:txBody>
          <a:bodyPr>
            <a:normAutofit fontScale="90000"/>
          </a:bodyPr>
          <a:lstStyle/>
          <a:p>
            <a:pPr algn="ctr"/>
            <a:r>
              <a:rPr lang="nn-NO" dirty="0" smtClean="0"/>
              <a:t> </a:t>
            </a:r>
            <a:r>
              <a:rPr lang="nn-NO" dirty="0"/>
              <a:t>Nasjonal strategi for den sosiale </a:t>
            </a:r>
            <a:r>
              <a:rPr lang="nn-NO" dirty="0" smtClean="0"/>
              <a:t>bustadpolitikken</a:t>
            </a:r>
            <a:br>
              <a:rPr lang="nn-NO" dirty="0" smtClean="0"/>
            </a:br>
            <a:r>
              <a:rPr lang="nn-NO" dirty="0" smtClean="0"/>
              <a:t> </a:t>
            </a:r>
            <a:r>
              <a:rPr lang="nn-NO" dirty="0"/>
              <a:t>(2021 – 2024) </a:t>
            </a:r>
            <a:br>
              <a:rPr lang="nn-NO" dirty="0"/>
            </a:b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35062" y="2516429"/>
            <a:ext cx="9221689" cy="2641359"/>
          </a:xfrm>
        </p:spPr>
        <p:txBody>
          <a:bodyPr/>
          <a:lstStyle/>
          <a:p>
            <a:pPr marL="0" indent="0">
              <a:buNone/>
            </a:pPr>
            <a:r>
              <a:rPr lang="nn-NO" b="1" dirty="0" smtClean="0"/>
              <a:t> </a:t>
            </a:r>
            <a:r>
              <a:rPr lang="nn-NO" dirty="0" smtClean="0"/>
              <a:t>Prioriterte innsatsområder: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n-NO" dirty="0" smtClean="0"/>
              <a:t>Ingen skal vere bustadsløs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n-NO" dirty="0" smtClean="0"/>
              <a:t>Barn og unge skal ha gode bu forhold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n-NO" dirty="0" smtClean="0"/>
              <a:t>Personar med nedsett funksjonsevne skal på lik linje med andre kunne velje kor og korleis dei bur </a:t>
            </a:r>
            <a:endParaRPr lang="nn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485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1AAD0A-EF61-FBF3-23EB-0346C19AA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Kommunens ansvar   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41A6241-61AA-C671-07AA-86C4D88CD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b="1" dirty="0"/>
              <a:t>Helse- og omsorgslova: § 3-7 </a:t>
            </a:r>
            <a:r>
              <a:rPr lang="nb-NO" b="1" dirty="0" err="1" smtClean="0"/>
              <a:t>Bustader</a:t>
            </a:r>
            <a:r>
              <a:rPr lang="nb-NO" b="1" dirty="0" smtClean="0"/>
              <a:t> </a:t>
            </a:r>
            <a:r>
              <a:rPr lang="nb-NO" b="1" dirty="0"/>
              <a:t>til </a:t>
            </a:r>
            <a:r>
              <a:rPr lang="nb-NO" b="1" dirty="0" smtClean="0"/>
              <a:t>vanskeligstilte </a:t>
            </a:r>
          </a:p>
          <a:p>
            <a:pPr marL="0" indent="0">
              <a:buNone/>
            </a:pPr>
            <a:r>
              <a:rPr lang="nb-NO" i="1" dirty="0" smtClean="0"/>
              <a:t>«Kommunen </a:t>
            </a:r>
            <a:r>
              <a:rPr lang="nb-NO" i="1" dirty="0"/>
              <a:t>skal </a:t>
            </a:r>
            <a:r>
              <a:rPr lang="nb-NO" i="1" dirty="0" err="1"/>
              <a:t>medverke</a:t>
            </a:r>
            <a:r>
              <a:rPr lang="nb-NO" i="1" dirty="0"/>
              <a:t> til å skaffe </a:t>
            </a:r>
            <a:r>
              <a:rPr lang="nb-NO" i="1" dirty="0" err="1"/>
              <a:t>bustader</a:t>
            </a:r>
            <a:r>
              <a:rPr lang="nb-NO" i="1" dirty="0"/>
              <a:t> til personer som </a:t>
            </a:r>
            <a:r>
              <a:rPr lang="nb-NO" i="1" dirty="0" err="1"/>
              <a:t>ikkje</a:t>
            </a:r>
            <a:r>
              <a:rPr lang="nb-NO" i="1" dirty="0"/>
              <a:t> </a:t>
            </a:r>
            <a:r>
              <a:rPr lang="nb-NO" i="1" dirty="0" err="1"/>
              <a:t>sjølv</a:t>
            </a:r>
            <a:r>
              <a:rPr lang="nb-NO" i="1" dirty="0"/>
              <a:t> kan ivareta sine interesser på </a:t>
            </a:r>
            <a:r>
              <a:rPr lang="nb-NO" i="1" dirty="0" err="1"/>
              <a:t>bustadmarknaden</a:t>
            </a:r>
            <a:r>
              <a:rPr lang="nb-NO" i="1" dirty="0"/>
              <a:t>, herunder </a:t>
            </a:r>
            <a:r>
              <a:rPr lang="nb-NO" i="1" dirty="0" err="1"/>
              <a:t>bustadar</a:t>
            </a:r>
            <a:r>
              <a:rPr lang="nb-NO" i="1" dirty="0"/>
              <a:t> med særlig tilpassing og med hjelpe- og vernetiltak for </a:t>
            </a:r>
            <a:r>
              <a:rPr lang="nb-NO" i="1" dirty="0" err="1"/>
              <a:t>dei</a:t>
            </a:r>
            <a:r>
              <a:rPr lang="nb-NO" i="1" dirty="0"/>
              <a:t> som treng det på grunn av alder, funksjonshemning eller av andre </a:t>
            </a:r>
            <a:r>
              <a:rPr lang="nb-NO" i="1" dirty="0" smtClean="0"/>
              <a:t>årsaker». </a:t>
            </a:r>
          </a:p>
          <a:p>
            <a:pPr marL="0" indent="0">
              <a:buNone/>
            </a:pPr>
            <a:r>
              <a:rPr lang="nb-NO" b="1" dirty="0" smtClean="0"/>
              <a:t>Lov </a:t>
            </a:r>
            <a:r>
              <a:rPr lang="nb-NO" b="1" dirty="0"/>
              <a:t>om sosiale </a:t>
            </a:r>
            <a:r>
              <a:rPr lang="nb-NO" b="1" dirty="0" err="1"/>
              <a:t>tenester</a:t>
            </a:r>
            <a:r>
              <a:rPr lang="nb-NO" b="1" dirty="0"/>
              <a:t> i NAV; § 15. </a:t>
            </a:r>
            <a:r>
              <a:rPr lang="nb-NO" b="1" dirty="0" err="1"/>
              <a:t>Bustader</a:t>
            </a:r>
            <a:r>
              <a:rPr lang="nb-NO" b="1" dirty="0"/>
              <a:t> til </a:t>
            </a:r>
            <a:r>
              <a:rPr lang="nb-NO" b="1" dirty="0" smtClean="0"/>
              <a:t>vanskeligstilte </a:t>
            </a:r>
            <a:endParaRPr lang="nb-NO" b="1" dirty="0" smtClean="0"/>
          </a:p>
          <a:p>
            <a:pPr marL="0" indent="0">
              <a:buNone/>
            </a:pPr>
            <a:r>
              <a:rPr lang="nb-NO" i="1" dirty="0" smtClean="0"/>
              <a:t>«Kommunen </a:t>
            </a:r>
            <a:r>
              <a:rPr lang="nb-NO" i="1" dirty="0"/>
              <a:t>i arbeids- og velferdsforvaltninga skal </a:t>
            </a:r>
            <a:r>
              <a:rPr lang="nb-NO" i="1" dirty="0" err="1"/>
              <a:t>medverke</a:t>
            </a:r>
            <a:r>
              <a:rPr lang="nb-NO" i="1" dirty="0"/>
              <a:t> til å skaffe </a:t>
            </a:r>
            <a:r>
              <a:rPr lang="nb-NO" i="1" dirty="0" err="1"/>
              <a:t>bustader</a:t>
            </a:r>
            <a:r>
              <a:rPr lang="nb-NO" i="1" dirty="0"/>
              <a:t> til </a:t>
            </a:r>
            <a:r>
              <a:rPr lang="nb-NO" i="1" dirty="0" err="1"/>
              <a:t>vanskelegstilte</a:t>
            </a:r>
            <a:r>
              <a:rPr lang="nb-NO" i="1" dirty="0"/>
              <a:t> personer som </a:t>
            </a:r>
            <a:r>
              <a:rPr lang="nb-NO" i="1" dirty="0" err="1"/>
              <a:t>ikkje</a:t>
            </a:r>
            <a:r>
              <a:rPr lang="nb-NO" i="1" dirty="0"/>
              <a:t> </a:t>
            </a:r>
            <a:r>
              <a:rPr lang="nb-NO" i="1" dirty="0" err="1"/>
              <a:t>sjølv</a:t>
            </a:r>
            <a:r>
              <a:rPr lang="nb-NO" i="1" dirty="0"/>
              <a:t> kan ivareta sine interesser på </a:t>
            </a:r>
            <a:r>
              <a:rPr lang="nb-NO" i="1" dirty="0" err="1" smtClean="0"/>
              <a:t>bustadmarknaden</a:t>
            </a:r>
            <a:r>
              <a:rPr lang="nb-NO" i="1" dirty="0" smtClean="0"/>
              <a:t>»</a:t>
            </a:r>
          </a:p>
          <a:p>
            <a:pPr marL="0" indent="0">
              <a:buNone/>
            </a:pPr>
            <a:r>
              <a:rPr lang="nb-NO" dirty="0" smtClean="0"/>
              <a:t>- 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D27AB42-90A8-1EDA-38F0-F4607493D4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734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n-NO" dirty="0" err="1" smtClean="0"/>
              <a:t>Tenestebeskrivelse</a:t>
            </a:r>
            <a:r>
              <a:rPr lang="nn-NO" dirty="0" smtClean="0"/>
              <a:t> tildeling av helse og omsorgstenestar</a:t>
            </a:r>
            <a:br>
              <a:rPr lang="nn-NO" dirty="0" smtClean="0"/>
            </a:br>
            <a:r>
              <a:rPr lang="nn-NO" sz="1800" dirty="0" smtClean="0"/>
              <a:t>(Nye retningslinjer vedteke i februar 2022) </a:t>
            </a:r>
            <a:endParaRPr lang="nn-NO" sz="1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35062" y="2286001"/>
            <a:ext cx="9221689" cy="3356198"/>
          </a:xfrm>
        </p:spPr>
        <p:txBody>
          <a:bodyPr/>
          <a:lstStyle/>
          <a:p>
            <a:pPr marL="0" indent="0">
              <a:buNone/>
            </a:pPr>
            <a:r>
              <a:rPr lang="nn-NO" dirty="0" smtClean="0"/>
              <a:t>Tildeling av omsorgsbustad:</a:t>
            </a:r>
          </a:p>
          <a:p>
            <a:pPr marL="0" indent="0">
              <a:buNone/>
            </a:pPr>
            <a:r>
              <a:rPr lang="nn-NO" sz="1600" dirty="0" smtClean="0"/>
              <a:t>«Kommunen er ikkje pålagt etter helse og </a:t>
            </a:r>
            <a:r>
              <a:rPr lang="nn-NO" sz="1600" dirty="0" err="1" smtClean="0"/>
              <a:t>omsorgslovgivningen</a:t>
            </a:r>
            <a:r>
              <a:rPr lang="nn-NO" sz="1600" dirty="0" smtClean="0"/>
              <a:t> og å tilby bustad til personar som ikkje kan ivaretaka sine interesser på bustadmarknaden. Men dersom andre bustadløysingar ikkje er mogleg, kan det vera naudsynt at kommunen skaffar bustad. I slike tilfelle vil kommunen prøve å tilby ein bustad som er tilpassa den einskilte, både når det gjeld fysisk utforming, plassering og eventuelt nærleik til helsepersonell. Til dette føremål har kommunen omsorgsbustadar og andre utleigebustadar. </a:t>
            </a:r>
          </a:p>
          <a:p>
            <a:pPr marL="0" indent="0">
              <a:buNone/>
            </a:pPr>
            <a:endParaRPr lang="nn-NO" sz="1600" dirty="0"/>
          </a:p>
          <a:p>
            <a:pPr marL="0" indent="0">
              <a:buNone/>
            </a:pPr>
            <a:r>
              <a:rPr lang="nn-NO" sz="1600" b="1" dirty="0" smtClean="0"/>
              <a:t>Målgrupper: </a:t>
            </a:r>
            <a:r>
              <a:rPr lang="nn-NO" sz="1600" dirty="0" smtClean="0"/>
              <a:t>Personar som ikkje sjølv kan ivaretake sine interesser på bustadmarknaden, som på grunn av alder, </a:t>
            </a:r>
            <a:r>
              <a:rPr lang="nn-NO" sz="1600" dirty="0" err="1" smtClean="0"/>
              <a:t>funkjsonsnedsetting</a:t>
            </a:r>
            <a:r>
              <a:rPr lang="nn-NO" sz="1600" dirty="0" smtClean="0"/>
              <a:t>, eller av andre årsakar, treng bustad med særlege tilpassingar, hjelp- og vernetiltak. 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010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CEFBE3-6DCA-0F37-3AF2-63E326D66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062" y="2057130"/>
            <a:ext cx="8018860" cy="2887945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Bakgrunn for sak: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2000" b="0" dirty="0" smtClean="0"/>
              <a:t>Bustadsosial handlingsplan 2014 -2019 var </a:t>
            </a:r>
            <a:r>
              <a:rPr lang="nb-NO" sz="2000" b="0" dirty="0" err="1" smtClean="0"/>
              <a:t>eit</a:t>
            </a:r>
            <a:r>
              <a:rPr lang="nb-NO" sz="2000" b="0" dirty="0" smtClean="0"/>
              <a:t> av </a:t>
            </a:r>
            <a:r>
              <a:rPr lang="nb-NO" sz="2000" b="0" dirty="0" err="1" smtClean="0"/>
              <a:t>dei</a:t>
            </a:r>
            <a:r>
              <a:rPr lang="nb-NO" sz="2000" b="0" dirty="0" smtClean="0"/>
              <a:t> </a:t>
            </a:r>
            <a:r>
              <a:rPr lang="nb-NO" sz="2000" b="0" dirty="0" err="1" smtClean="0"/>
              <a:t>vedtekne</a:t>
            </a:r>
            <a:r>
              <a:rPr lang="nb-NO" sz="2000" b="0" dirty="0" smtClean="0"/>
              <a:t> </a:t>
            </a:r>
            <a:r>
              <a:rPr lang="nb-NO" sz="2000" b="0" dirty="0" smtClean="0"/>
              <a:t>tiltaka </a:t>
            </a:r>
            <a:br>
              <a:rPr lang="nb-NO" sz="2000" b="0" dirty="0" smtClean="0"/>
            </a:br>
            <a:r>
              <a:rPr lang="nb-NO" sz="2000" b="0" dirty="0" smtClean="0"/>
              <a:t>«</a:t>
            </a:r>
            <a:r>
              <a:rPr lang="nb-NO" sz="2000" dirty="0" smtClean="0"/>
              <a:t>Etablere </a:t>
            </a:r>
            <a:r>
              <a:rPr lang="nb-NO" sz="2000" dirty="0"/>
              <a:t>to </a:t>
            </a:r>
            <a:r>
              <a:rPr lang="nb-NO" sz="2000" dirty="0" err="1"/>
              <a:t>omsorgsbustader</a:t>
            </a:r>
            <a:r>
              <a:rPr lang="nb-NO" sz="2000" dirty="0"/>
              <a:t> tilpassa hard </a:t>
            </a:r>
            <a:r>
              <a:rPr lang="nb-NO" sz="2000" dirty="0" smtClean="0"/>
              <a:t>bruk» </a:t>
            </a:r>
            <a:br>
              <a:rPr lang="nb-NO" sz="2000" dirty="0" smtClean="0"/>
            </a:b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b="0" dirty="0" smtClean="0"/>
              <a:t>Fyrste gong på investeringsbudsjettet i 2015. </a:t>
            </a: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ED35968-4471-9CB5-EE44-33EE3CA38E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4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35062" y="2078830"/>
            <a:ext cx="8018860" cy="2332625"/>
          </a:xfrm>
        </p:spPr>
        <p:txBody>
          <a:bodyPr>
            <a:normAutofit/>
          </a:bodyPr>
          <a:lstStyle/>
          <a:p>
            <a:pPr algn="ctr"/>
            <a:r>
              <a:rPr lang="nb-NO" b="0" dirty="0"/>
              <a:t>Målgruppe for </a:t>
            </a:r>
            <a:r>
              <a:rPr lang="nb-NO" b="0" dirty="0" err="1" smtClean="0"/>
              <a:t>bustader</a:t>
            </a:r>
            <a:r>
              <a:rPr lang="nb-NO" b="0" dirty="0" smtClean="0"/>
              <a:t> er </a:t>
            </a:r>
            <a:r>
              <a:rPr lang="nb-NO" b="0" dirty="0" err="1"/>
              <a:t>vanskelegstilte</a:t>
            </a:r>
            <a:r>
              <a:rPr lang="nb-NO" b="0" dirty="0"/>
              <a:t> </a:t>
            </a:r>
            <a:r>
              <a:rPr lang="nb-NO" b="0" dirty="0" err="1" smtClean="0"/>
              <a:t>personar</a:t>
            </a:r>
            <a:r>
              <a:rPr lang="nb-NO" b="0" dirty="0"/>
              <a:t> </a:t>
            </a:r>
            <a:r>
              <a:rPr lang="nb-NO" b="0" dirty="0" smtClean="0"/>
              <a:t>med </a:t>
            </a:r>
            <a:r>
              <a:rPr lang="nb-NO" b="0" dirty="0" err="1"/>
              <a:t>utfordringar</a:t>
            </a:r>
            <a:r>
              <a:rPr lang="nb-NO" b="0" dirty="0"/>
              <a:t> knytt til rus og/eller </a:t>
            </a:r>
            <a:r>
              <a:rPr lang="nb-NO" b="0" dirty="0" smtClean="0"/>
              <a:t>psykisk </a:t>
            </a:r>
            <a:r>
              <a:rPr lang="nb-NO" b="0" dirty="0"/>
              <a:t>helse, som har behov for bustad og/eller bistand for å </a:t>
            </a:r>
            <a:r>
              <a:rPr lang="nb-NO" b="0" dirty="0" smtClean="0"/>
              <a:t>bu</a:t>
            </a:r>
            <a:br>
              <a:rPr lang="nb-NO" b="0" dirty="0" smtClean="0"/>
            </a:br>
            <a:r>
              <a:rPr lang="nb-NO" sz="1400" b="0" dirty="0" smtClean="0"/>
              <a:t>(Bustadsosialhandlingsplan 2014 -2019)</a:t>
            </a:r>
            <a:endParaRPr lang="nn-NO" sz="1400" b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0451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5062" y="680314"/>
            <a:ext cx="9221689" cy="892454"/>
          </a:xfrm>
        </p:spPr>
        <p:txBody>
          <a:bodyPr>
            <a:noAutofit/>
          </a:bodyPr>
          <a:lstStyle/>
          <a:p>
            <a:pPr algn="ctr"/>
            <a:r>
              <a:rPr lang="nn-NO" sz="3200" dirty="0" smtClean="0"/>
              <a:t>Kven er definert som vanskeligstilt på </a:t>
            </a:r>
            <a:br>
              <a:rPr lang="nn-NO" sz="3200" dirty="0" smtClean="0"/>
            </a:br>
            <a:r>
              <a:rPr lang="nn-NO" sz="3200" dirty="0" err="1" smtClean="0"/>
              <a:t>bustadmarkedet</a:t>
            </a:r>
            <a:r>
              <a:rPr lang="nn-NO" sz="3200" dirty="0" smtClean="0"/>
              <a:t>? </a:t>
            </a:r>
            <a:endParaRPr lang="nn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06663" y="1572768"/>
            <a:ext cx="9221689" cy="40694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n-NO" b="1" dirty="0" smtClean="0"/>
              <a:t>Definisjon av vanskeligstilte: </a:t>
            </a:r>
          </a:p>
          <a:p>
            <a:pPr marL="0" indent="0">
              <a:buNone/>
            </a:pPr>
            <a:r>
              <a:rPr lang="nn-NO" dirty="0" smtClean="0"/>
              <a:t>”Vanskeligstilte på </a:t>
            </a:r>
            <a:r>
              <a:rPr lang="nn-NO" dirty="0" err="1" smtClean="0"/>
              <a:t>boligmarkedet</a:t>
            </a:r>
            <a:r>
              <a:rPr lang="nn-NO" dirty="0" smtClean="0"/>
              <a:t> er de som av en eller annen grunn er </a:t>
            </a:r>
            <a:r>
              <a:rPr lang="nn-NO" dirty="0" err="1" smtClean="0"/>
              <a:t>uten</a:t>
            </a:r>
            <a:r>
              <a:rPr lang="nn-NO" dirty="0" smtClean="0"/>
              <a:t> </a:t>
            </a:r>
            <a:r>
              <a:rPr lang="nn-NO" dirty="0" err="1" smtClean="0"/>
              <a:t>bolig</a:t>
            </a:r>
            <a:r>
              <a:rPr lang="nn-NO" dirty="0" smtClean="0"/>
              <a:t>, lever med ustabile </a:t>
            </a:r>
            <a:r>
              <a:rPr lang="nn-NO" dirty="0" err="1" smtClean="0"/>
              <a:t>boforhold</a:t>
            </a:r>
            <a:r>
              <a:rPr lang="nn-NO" dirty="0" smtClean="0"/>
              <a:t>, eller har </a:t>
            </a:r>
            <a:r>
              <a:rPr lang="nn-NO" dirty="0" err="1" smtClean="0"/>
              <a:t>vanskeligheter</a:t>
            </a:r>
            <a:r>
              <a:rPr lang="nn-NO" dirty="0" smtClean="0"/>
              <a:t> med å bli </a:t>
            </a:r>
            <a:r>
              <a:rPr lang="nn-NO" dirty="0" err="1" smtClean="0"/>
              <a:t>boende</a:t>
            </a:r>
            <a:r>
              <a:rPr lang="nn-NO" dirty="0" smtClean="0"/>
              <a:t> i </a:t>
            </a:r>
            <a:r>
              <a:rPr lang="nn-NO" dirty="0" err="1" smtClean="0"/>
              <a:t>bolig</a:t>
            </a:r>
            <a:r>
              <a:rPr lang="nn-NO" dirty="0" smtClean="0"/>
              <a:t>.” (jf. NOU 2002:2). </a:t>
            </a:r>
          </a:p>
          <a:p>
            <a:pPr marL="0" indent="0">
              <a:buNone/>
            </a:pPr>
            <a:r>
              <a:rPr lang="nn-NO" sz="2100" dirty="0" smtClean="0"/>
              <a:t>Kven sjåas på som vanskeligstilte på bustadmarknaden?</a:t>
            </a:r>
          </a:p>
          <a:p>
            <a:pPr marL="0" indent="0">
              <a:buNone/>
            </a:pPr>
            <a:r>
              <a:rPr lang="nn-NO" dirty="0" smtClean="0"/>
              <a:t> - </a:t>
            </a:r>
            <a:r>
              <a:rPr lang="nn-NO" sz="1600" dirty="0" smtClean="0"/>
              <a:t>Psykiatriske pasientar </a:t>
            </a:r>
          </a:p>
          <a:p>
            <a:pPr>
              <a:buFontTx/>
              <a:buChar char="-"/>
            </a:pPr>
            <a:r>
              <a:rPr lang="nn-NO" sz="1600" dirty="0" smtClean="0"/>
              <a:t>Personer med rusproblem </a:t>
            </a:r>
          </a:p>
          <a:p>
            <a:pPr>
              <a:buFontTx/>
              <a:buChar char="-"/>
            </a:pPr>
            <a:r>
              <a:rPr lang="nn-NO" sz="1600" dirty="0" smtClean="0"/>
              <a:t>Dobbeltdiagnose pasientar (ROP)</a:t>
            </a:r>
          </a:p>
          <a:p>
            <a:pPr>
              <a:buFontTx/>
              <a:buChar char="-"/>
            </a:pPr>
            <a:r>
              <a:rPr lang="nn-NO" sz="1600" dirty="0" smtClean="0"/>
              <a:t>Fysisk/ psykisk funksjonshemma </a:t>
            </a:r>
          </a:p>
          <a:p>
            <a:pPr>
              <a:buFontTx/>
              <a:buChar char="-"/>
            </a:pPr>
            <a:r>
              <a:rPr lang="nn-NO" sz="1600" dirty="0" smtClean="0"/>
              <a:t>Eldre </a:t>
            </a:r>
          </a:p>
          <a:p>
            <a:pPr>
              <a:buFontTx/>
              <a:buChar char="-"/>
            </a:pPr>
            <a:r>
              <a:rPr lang="nn-NO" sz="1600" dirty="0" smtClean="0"/>
              <a:t>Flyktningar </a:t>
            </a:r>
          </a:p>
          <a:p>
            <a:pPr marL="0" indent="0">
              <a:buNone/>
            </a:pPr>
            <a:r>
              <a:rPr lang="nn-NO" sz="1600" dirty="0" smtClean="0"/>
              <a:t>- </a:t>
            </a:r>
            <a:r>
              <a:rPr lang="nn-NO" sz="1600" dirty="0" smtClean="0"/>
              <a:t> Økonomisk vanskelegstilte.</a:t>
            </a:r>
            <a:r>
              <a:rPr lang="nb-NO" sz="1600" dirty="0" smtClean="0"/>
              <a:t> </a:t>
            </a:r>
            <a:endParaRPr lang="nn-NO" sz="16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7940725" y="4027548"/>
            <a:ext cx="2287627" cy="1382070"/>
          </a:xfrm>
        </p:spPr>
        <p:txBody>
          <a:bodyPr/>
          <a:lstStyle/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343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5062" y="1333209"/>
            <a:ext cx="9221689" cy="656135"/>
          </a:xfrm>
        </p:spPr>
        <p:txBody>
          <a:bodyPr/>
          <a:lstStyle/>
          <a:p>
            <a:pPr algn="ctr"/>
            <a:r>
              <a:rPr lang="nn-NO" dirty="0" smtClean="0"/>
              <a:t>Utforming og plassering  av bustad 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35062" y="1919542"/>
            <a:ext cx="9221689" cy="33016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n-NO" sz="5600" b="1" u="sng" dirty="0" smtClean="0"/>
              <a:t>Utforming av bustad: </a:t>
            </a:r>
          </a:p>
          <a:p>
            <a:pPr marL="0" indent="0">
              <a:buNone/>
            </a:pPr>
            <a:r>
              <a:rPr lang="nn-NO" sz="5600" dirty="0" smtClean="0"/>
              <a:t>Det finnes ikkje klare retningslinjer for forsterka bustader. </a:t>
            </a:r>
          </a:p>
          <a:p>
            <a:pPr marL="0" indent="0">
              <a:buNone/>
            </a:pPr>
            <a:r>
              <a:rPr lang="nn-NO" sz="5600" dirty="0" smtClean="0"/>
              <a:t>Kan beskrivas som bustader </a:t>
            </a:r>
            <a:r>
              <a:rPr lang="nn-NO" sz="5600" dirty="0" smtClean="0"/>
              <a:t>som er «</a:t>
            </a:r>
            <a:r>
              <a:rPr lang="nn-NO" sz="5600" dirty="0" smtClean="0"/>
              <a:t>forsterka», </a:t>
            </a:r>
            <a:r>
              <a:rPr lang="nn-NO" sz="5600" dirty="0" smtClean="0"/>
              <a:t>« </a:t>
            </a:r>
            <a:r>
              <a:rPr lang="nn-NO" sz="5600" dirty="0" smtClean="0"/>
              <a:t>robuste», som </a:t>
            </a:r>
            <a:r>
              <a:rPr lang="nn-NO" sz="5600" dirty="0" smtClean="0"/>
              <a:t>kan </a:t>
            </a:r>
            <a:r>
              <a:rPr lang="nn-NO" sz="5600" dirty="0" smtClean="0"/>
              <a:t>tola </a:t>
            </a:r>
            <a:r>
              <a:rPr lang="nn-NO" sz="5600" dirty="0" smtClean="0"/>
              <a:t>hardt bruk gjennom val av innreiing</a:t>
            </a:r>
            <a:r>
              <a:rPr lang="nn-NO" sz="5600" dirty="0"/>
              <a:t> </a:t>
            </a:r>
            <a:r>
              <a:rPr lang="nn-NO" sz="5600" dirty="0" smtClean="0"/>
              <a:t>og </a:t>
            </a:r>
            <a:r>
              <a:rPr lang="nn-NO" sz="5600" dirty="0" smtClean="0"/>
              <a:t>materiale, </a:t>
            </a:r>
            <a:r>
              <a:rPr lang="nn-NO" sz="5600" dirty="0" smtClean="0"/>
              <a:t>og </a:t>
            </a:r>
            <a:r>
              <a:rPr lang="nn-NO" sz="5600" dirty="0" smtClean="0"/>
              <a:t>som </a:t>
            </a:r>
            <a:r>
              <a:rPr lang="nn-NO" sz="5600" dirty="0" smtClean="0"/>
              <a:t>kan skiftas raskt og rimeleg. </a:t>
            </a:r>
          </a:p>
          <a:p>
            <a:pPr marL="0" indent="0">
              <a:buNone/>
            </a:pPr>
            <a:r>
              <a:rPr lang="nn-NO" sz="5600" b="1" u="sng" dirty="0" smtClean="0"/>
              <a:t>Plassering:</a:t>
            </a:r>
          </a:p>
          <a:p>
            <a:pPr marL="0" indent="0">
              <a:buNone/>
            </a:pPr>
            <a:r>
              <a:rPr lang="nn-NO" sz="5600" dirty="0" smtClean="0"/>
              <a:t>Kort veg til hjelpeapparat, helsetenestar, butikkar og andre servicetilbod. </a:t>
            </a:r>
            <a:endParaRPr lang="nn-NO" sz="5600" dirty="0" smtClean="0"/>
          </a:p>
          <a:p>
            <a:pPr marL="0" indent="0">
              <a:buNone/>
            </a:pPr>
            <a:r>
              <a:rPr lang="nn-NO" sz="5600" dirty="0" smtClean="0"/>
              <a:t>Dette er pasientar som </a:t>
            </a:r>
            <a:r>
              <a:rPr lang="nn-NO" sz="5600" dirty="0" smtClean="0"/>
              <a:t>skal ta imot tenestar, til døme bustad sosialt arbeid, heimetenestar, helsetenestar i heimen osv. </a:t>
            </a:r>
            <a:endParaRPr lang="nn-NO" sz="5600" dirty="0" smtClean="0"/>
          </a:p>
          <a:p>
            <a:pPr marL="0" indent="0">
              <a:buNone/>
            </a:pPr>
            <a:r>
              <a:rPr lang="nn-NO" sz="2800" dirty="0" smtClean="0"/>
              <a:t>Referanse</a:t>
            </a:r>
            <a:r>
              <a:rPr lang="nn-NO" sz="2800" dirty="0" smtClean="0"/>
              <a:t>: </a:t>
            </a:r>
            <a:r>
              <a:rPr lang="nn-NO" sz="2800" dirty="0" err="1" smtClean="0"/>
              <a:t>Wågø</a:t>
            </a:r>
            <a:r>
              <a:rPr lang="nn-NO" sz="2800" dirty="0" smtClean="0"/>
              <a:t>, Bø og Høyland. </a:t>
            </a:r>
            <a:r>
              <a:rPr lang="nb-NO" sz="2800" dirty="0" smtClean="0"/>
              <a:t>Småhus </a:t>
            </a:r>
            <a:r>
              <a:rPr lang="nb-NO" sz="2800" dirty="0"/>
              <a:t>– hjem og verdig botilbud for personer med ruslidelser og psykiske lidelser?</a:t>
            </a:r>
            <a:r>
              <a:rPr lang="nn-NO" sz="2800" dirty="0" smtClean="0"/>
              <a:t> SINTEF, 2021; </a:t>
            </a:r>
            <a:r>
              <a:rPr lang="nb-NO" sz="2800" dirty="0">
                <a:hlinkClick r:id="rId2"/>
              </a:rPr>
              <a:t>Småhus – hjem og verdig botilbud for personer med ruslidelser og psykiske lidelser? Kommunenes erfaringer og beboernes stemmer SINTEF </a:t>
            </a:r>
            <a:r>
              <a:rPr lang="nb-NO" sz="2800" dirty="0" smtClean="0">
                <a:hlinkClick r:id="rId2"/>
              </a:rPr>
              <a:t>Bokhandel</a:t>
            </a:r>
            <a:endParaRPr lang="nb-NO" sz="2800" dirty="0" smtClean="0"/>
          </a:p>
          <a:p>
            <a:pPr marL="0" indent="0">
              <a:buNone/>
            </a:pPr>
            <a:endParaRPr lang="nn-NO" sz="2800" dirty="0" smtClean="0"/>
          </a:p>
          <a:p>
            <a:pPr marL="0" indent="0">
              <a:buNone/>
            </a:pPr>
            <a:endParaRPr lang="nn-NO" sz="2800" dirty="0" smtClean="0"/>
          </a:p>
          <a:p>
            <a:pPr marL="0" lvl="0" indent="0">
              <a:buNone/>
            </a:pPr>
            <a:r>
              <a:rPr lang="nn-NO" sz="5600" dirty="0">
                <a:solidFill>
                  <a:prstClr val="black"/>
                </a:solidFill>
              </a:rPr>
              <a:t>I møte med Statsforvaltar og Husbanken 2021 tilrår dei ikkje å bygge fleir bustader rundt helsesentret, med bakgrunn i  at det blir for tett og mange brukarar på ein stad. </a:t>
            </a:r>
          </a:p>
          <a:p>
            <a:pPr marL="0" lvl="0" indent="0">
              <a:buNone/>
            </a:pPr>
            <a:endParaRPr lang="nn-NO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n-NO" sz="1300" dirty="0" smtClean="0"/>
          </a:p>
          <a:p>
            <a:pPr marL="0" indent="0">
              <a:buNone/>
            </a:pPr>
            <a:r>
              <a:rPr lang="nn-NO" dirty="0" smtClean="0"/>
              <a:t> </a:t>
            </a:r>
          </a:p>
          <a:p>
            <a:pPr marL="0" indent="0">
              <a:buNone/>
            </a:pPr>
            <a:endParaRPr lang="nn-NO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441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n-NO" dirty="0" smtClean="0"/>
              <a:t>Bustadlause </a:t>
            </a:r>
            <a:r>
              <a:rPr lang="nn-NO" dirty="0" smtClean="0"/>
              <a:t>i Tokke </a:t>
            </a:r>
            <a:br>
              <a:rPr lang="nn-NO" dirty="0" smtClean="0"/>
            </a:br>
            <a:r>
              <a:rPr lang="nn-NO" sz="1200" dirty="0" smtClean="0"/>
              <a:t>(</a:t>
            </a:r>
            <a:r>
              <a:rPr lang="nn-NO" sz="1200" dirty="0" err="1" smtClean="0"/>
              <a:t>boligsosial</a:t>
            </a:r>
            <a:r>
              <a:rPr lang="nn-NO" sz="1200" dirty="0" smtClean="0"/>
              <a:t> monitor, Husbanken) </a:t>
            </a:r>
            <a:endParaRPr lang="nn-NO" sz="12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9" y="2604211"/>
            <a:ext cx="10358071" cy="2593765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3871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1880</TotalTime>
  <Words>748</Words>
  <Application>Microsoft Office PowerPoint</Application>
  <PresentationFormat>Egendefinert</PresentationFormat>
  <Paragraphs>62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Courier New</vt:lpstr>
      <vt:lpstr>Office-tema</vt:lpstr>
      <vt:lpstr>Bygging av forsterka omsorgsbustader i Tokke </vt:lpstr>
      <vt:lpstr> Nasjonal strategi for den sosiale bustadpolitikken  (2021 – 2024)  </vt:lpstr>
      <vt:lpstr>Kommunens ansvar   </vt:lpstr>
      <vt:lpstr>Tenestebeskrivelse tildeling av helse og omsorgstenestar (Nye retningslinjer vedteke i februar 2022) </vt:lpstr>
      <vt:lpstr>  Bakgrunn for sak:  Bustadsosial handlingsplan 2014 -2019 var eit av dei vedtekne tiltaka  «Etablere to omsorgsbustader tilpassa hard bruk»   Fyrste gong på investeringsbudsjettet i 2015.   </vt:lpstr>
      <vt:lpstr>Målgruppe for bustader er vanskelegstilte personar med utfordringar knytt til rus og/eller psykisk helse, som har behov for bustad og/eller bistand for å bu (Bustadsosialhandlingsplan 2014 -2019)</vt:lpstr>
      <vt:lpstr>Kven er definert som vanskeligstilt på  bustadmarkedet? </vt:lpstr>
      <vt:lpstr>Utforming og plassering  av bustad </vt:lpstr>
      <vt:lpstr>Bustadlause i Tokke  (boligsosial monitor, Husbanken) </vt:lpstr>
      <vt:lpstr> Saksgang 2023 </vt:lpstr>
      <vt:lpstr>Aktuelle tomter som er regulert for bustad </vt:lpstr>
      <vt:lpstr>Alternativ 2 Huvestad har en ledig tomt </vt:lpstr>
      <vt:lpstr>Alternativ 3 Åsland har tre ledige tomter </vt:lpstr>
      <vt:lpstr>Alternativ 4 Buøy har fleire ledige tomter  </vt:lpstr>
      <vt:lpstr>Saksframlegg til HSU 07.03.23 </vt:lpstr>
      <vt:lpstr>Vegen vidare 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Heidi Jensen</dc:creator>
  <cp:lastModifiedBy>Ann Wraa</cp:lastModifiedBy>
  <cp:revision>49</cp:revision>
  <dcterms:created xsi:type="dcterms:W3CDTF">2022-10-26T09:07:36Z</dcterms:created>
  <dcterms:modified xsi:type="dcterms:W3CDTF">2023-03-23T14:45:13Z</dcterms:modified>
</cp:coreProperties>
</file>