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1" r:id="rId5"/>
    <p:sldId id="471" r:id="rId6"/>
    <p:sldId id="470" r:id="rId7"/>
    <p:sldId id="480" r:id="rId8"/>
    <p:sldId id="481" r:id="rId9"/>
    <p:sldId id="483" r:id="rId10"/>
    <p:sldId id="484" r:id="rId11"/>
    <p:sldId id="485" r:id="rId12"/>
    <p:sldId id="482" r:id="rId13"/>
    <p:sldId id="477" r:id="rId14"/>
    <p:sldId id="487" r:id="rId15"/>
  </p:sldIdLst>
  <p:sldSz cx="17345025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sider" id="{E5A78213-F3A3-4C0F-B5FE-F60DE0105653}">
          <p14:sldIdLst>
            <p14:sldId id="271"/>
            <p14:sldId id="471"/>
            <p14:sldId id="470"/>
            <p14:sldId id="480"/>
            <p14:sldId id="481"/>
            <p14:sldId id="483"/>
            <p14:sldId id="484"/>
            <p14:sldId id="485"/>
            <p14:sldId id="482"/>
            <p14:sldId id="477"/>
            <p14:sldId id="487"/>
          </p14:sldIdLst>
        </p14:section>
        <p14:section name="Innhold" id="{3CA1C54D-3B59-4827-82DF-9A3C1046D292}">
          <p14:sldIdLst/>
        </p14:section>
        <p14:section name="Nytt tema/pauseslide" id="{650445E6-DF31-4025-82D5-0BCD1FAACF44}">
          <p14:sldIdLst/>
        </p14:section>
        <p14:section name="Sitatsider" id="{AEF9B1F9-4C0B-4BF7-9E5B-D7679AF6AF8C}">
          <p14:sldIdLst/>
        </p14:section>
        <p14:section name="Forsider samarbeid" id="{A9D687D4-DD3E-4FBB-91DD-89EF045758A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884" userDrawn="1">
          <p15:clr>
            <a:srgbClr val="A4A3A4"/>
          </p15:clr>
        </p15:guide>
        <p15:guide id="2" pos="54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e Cecilie Hougen" initials="HCH" lastIdx="2" clrIdx="0">
    <p:extLst>
      <p:ext uri="{19B8F6BF-5375-455C-9EA6-DF929625EA0E}">
        <p15:presenceInfo xmlns:p15="http://schemas.microsoft.com/office/powerpoint/2012/main" userId="S::hanho@oslomet.no::1c29ed44-89fc-4729-9f7a-c5c5ca8d2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0DDD49-8066-4352-B6B5-FC1A8E5854EA}">
  <a:tblStyle styleId="{5F0DDD49-8066-4352-B6B5-FC1A8E5854EA}" styleName="Oslo Met tabellstil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rgbClr val="D7D7D7"/>
              </a:solidFill>
            </a:ln>
          </a:top>
          <a:bottom>
            <a:ln w="6350" cmpd="sng">
              <a:solidFill>
                <a:srgbClr val="D7D7D7"/>
              </a:solidFill>
            </a:ln>
          </a:bottom>
          <a:insideH>
            <a:ln w="6350" cmpd="sng">
              <a:solidFill>
                <a:srgbClr val="D7D7D7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4667" autoAdjust="0"/>
  </p:normalViewPr>
  <p:slideViewPr>
    <p:cSldViewPr snapToGrid="0">
      <p:cViewPr varScale="1">
        <p:scale>
          <a:sx n="74" d="100"/>
          <a:sy n="74" d="100"/>
        </p:scale>
        <p:origin x="462" y="60"/>
      </p:cViewPr>
      <p:guideLst>
        <p:guide orient="horz" pos="5884"/>
        <p:guide pos="54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B040-7AAC-4A31-805D-A772300221D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333F-E368-4746-A020-FE91A90E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EDEB9E3-FC37-4F28-A31A-942C5B173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C765CAD-F883-4556-8A24-D0AA5468F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38D8242E-D141-45F0-BC84-05601E05B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4528153"/>
            <a:ext cx="15373922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6FC-5BA3-4BC5-B4A3-8FB1E4A57DD3}" type="datetime1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8F6B26-99A3-4903-BFE4-72CF07AA1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2C902D1-60DB-477F-8A58-1935CF18F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5560923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534A-93A8-4ED6-AE78-5C95D6B35226}" type="datetime1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46411A-5155-4AA9-9E39-054FB5556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99246EC-BEA6-4AA9-82F8-62303EAE5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21BC-9605-4300-B62B-3AAE62606B43}" type="datetime1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544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2374096"/>
            <a:ext cx="10027253" cy="66479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57E-4A1D-497C-B763-C8704F084D4D}" type="datetime1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0027254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61B4-7071-4A76-81F5-C2B0260D0C10}" type="datetime1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10027254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1709298"/>
            <a:ext cx="4860608" cy="1329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800E-A1B0-4B3A-B645-EFF87E11228A}" type="datetime1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4860608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E74B55-E325-4B3D-9C10-A8337CB6D1C1}" type="datetime1">
              <a:rPr lang="nb-NO" smtClean="0"/>
              <a:t>12.04.2023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10E39287-A8EF-4C34-A1FC-3948F2552699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17203"/>
            <a:ext cx="15373922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C5-12F4-46EB-AA72-AD9927381BB3}" type="datetime1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5597499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BA4509-3936-41C6-A956-7710F38C4B2B}" type="datetime1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4AE70EA-EB2B-4642-8AB7-DC90C3F6A3D9}"/>
              </a:ext>
            </a:extLst>
          </p:cNvPr>
          <p:cNvSpPr>
            <a:spLocks noGrp="1" noChangeAspect="1"/>
          </p:cNvSpPr>
          <p:nvPr>
            <p:ph type="body" idx="14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2CA5463-497B-4D4A-821F-C1642E29C5E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2122" y="3492436"/>
            <a:ext cx="7380922" cy="4680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65122" y="3492436"/>
            <a:ext cx="7380922" cy="4680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2098-8922-497A-A801-DB9651A894B2}" type="datetime1">
              <a:rPr lang="nb-NO" smtClean="0"/>
              <a:t>12.04.2023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888770-29E5-45E6-8B22-964B9DFB6F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034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pic>
        <p:nvPicPr>
          <p:cNvPr id="1026" name="Bilde 3">
            <a:extLst>
              <a:ext uri="{FF2B5EF4-FFF2-40B4-BE49-F238E27FC236}">
                <a16:creationId xmlns:a16="http://schemas.microsoft.com/office/drawing/2014/main" id="{BD20BDAA-4516-5F41-D96B-B0E8D0DBC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7" y="8774674"/>
            <a:ext cx="2272027" cy="62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72122" y="3954101"/>
            <a:ext cx="7380922" cy="4218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965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965122" y="3954101"/>
            <a:ext cx="7380922" cy="4218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3DA4-7D07-43A5-B4D5-0BAF123BCFC2}" type="datetime1">
              <a:rPr lang="nb-NO" smtClean="0"/>
              <a:t>12.04.2023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0332-4353-4A99-B193-DC663127A325}" type="datetime1">
              <a:rPr lang="nb-NO" smtClean="0"/>
              <a:t>12.04.2023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AD8-24C9-48FE-A12F-B9CAC0C29339}" type="datetime1">
              <a:rPr lang="nb-NO" smtClean="0"/>
              <a:t>12.04.2023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507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50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FD735A7-D3E8-41C4-806A-8C85258F6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48145DB-5601-4BE7-B950-1E39403F49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F0613AD-AA81-4A70-ADB1-14287F5EE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322E6955-7906-4333-9641-6171DC5B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50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38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38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4B2F574-3FB7-4075-B8B4-B0B1F5F3F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41E73A-9838-4549-8A04-A3532C39DC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0518BE8-1E49-4FE0-9AE1-D7210E6B44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4637380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CB39742B-312D-4C5F-A86C-528AEF1EAF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38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699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66196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808A55B-AE2E-4715-A55A-586E33523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3011402-432B-40E2-A540-AD45AC63D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0E6B520D-9885-456E-AFF0-6F0EB634B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2CBD7CF0-AEBB-405C-9646-C7EF3E0DE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963894"/>
            <a:ext cx="9876377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987637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C58DDDE6-A7EF-4EF2-98F8-7C8C432B2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5267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B5EF820-82C6-4683-BA5F-67FF154A27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B694C4F-761C-4DD3-80C0-85F1EC63BA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E540364A-88CD-4715-B84B-37B7254B3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AEA5A8C0-8855-4772-AC4B-966FE86ED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37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85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85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D8135442-1495-4020-900D-917070638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774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E050BC1-E222-4BEA-AB48-527E712F6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E62991F-6C97-4107-8397-FA4EF89571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7564A7C6-E4C2-476A-A59A-1064272FE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D153B10-BADE-47BE-84DB-BE22BD383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85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723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723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66EBDB16-4B51-4813-AB2B-6B7738B506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6612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34E01D0-FD50-4819-8CB7-242DD62DF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EDE0CB6-CE9F-422B-970C-3C05BF6D4E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28DC85A0-556A-4CAC-B374-03A16C1E7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2" y="7258051"/>
            <a:ext cx="463772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8ECA48A-0D1F-4639-B581-83404CE50B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723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784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1425-0959-4F72-99C4-369DD7C161A7}" type="datetime1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5373922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15373922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5312" y="8705717"/>
            <a:ext cx="108013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24C1DA1B-711B-4250-AF61-AE5974B546C0}" type="datetime1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25517" y="8705717"/>
            <a:ext cx="9920527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945910" y="8705717"/>
            <a:ext cx="43933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14EC943-070E-4E7D-93A3-0F611DDAC55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39DECF-E426-43A3-9A93-A8D693631F18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50" r:id="rId9"/>
    <p:sldLayoutId id="2147483651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57" r:id="rId16"/>
    <p:sldLayoutId id="2147483670" r:id="rId17"/>
    <p:sldLayoutId id="2147483671" r:id="rId18"/>
    <p:sldLayoutId id="2147483652" r:id="rId19"/>
    <p:sldLayoutId id="2147483653" r:id="rId20"/>
    <p:sldLayoutId id="2147483654" r:id="rId21"/>
    <p:sldLayoutId id="2147483655" r:id="rId22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lomet.no/om/ansatt/hanho/" TargetMode="External"/><Relationship Id="rId5" Type="http://schemas.openxmlformats.org/officeDocument/2006/relationships/hyperlink" Target="https://www.oslomet.no/om/ansatt/isabne/" TargetMode="External"/><Relationship Id="rId4" Type="http://schemas.openxmlformats.org/officeDocument/2006/relationships/hyperlink" Target="mailto:ungdata@oslomet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ttskjema.no/a/33279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gdata.no/informasjon-til-ungdom-og-foresatte" TargetMode="External"/><Relationship Id="rId2" Type="http://schemas.openxmlformats.org/officeDocument/2006/relationships/hyperlink" Target="https://www.ungdata.no/informasjon-til-ungdom-og-foresatte/informasjonsbrev-pa-andre-spra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gdata.no/informasjon-til-ungdom-og-foresatte/informasjonsbrev-pa-andre-spra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gdata.no/pluss/informasjon-til-skoler/steg-2/" TargetMode="External"/><Relationship Id="rId2" Type="http://schemas.openxmlformats.org/officeDocument/2006/relationships/hyperlink" Target="https://film.oslomet.no/ungdata-pluss-informasjonsfilm-fo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331522" y="646006"/>
            <a:ext cx="10698479" cy="2968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5400" b="1" dirty="0"/>
              <a:t>Informasjonsmøte om </a:t>
            </a:r>
          </a:p>
          <a:p>
            <a:pPr algn="ctr"/>
            <a:r>
              <a:rPr lang="nb-NO" sz="5400" b="1" dirty="0"/>
              <a:t>Ungdata pluss</a:t>
            </a:r>
          </a:p>
          <a:p>
            <a:pPr algn="ctr">
              <a:lnSpc>
                <a:spcPct val="150000"/>
              </a:lnSpc>
            </a:pPr>
            <a:endParaRPr lang="nb-NO" sz="6000" b="1" dirty="0"/>
          </a:p>
        </p:txBody>
      </p:sp>
      <p:pic>
        <p:nvPicPr>
          <p:cNvPr id="2050" name="Bilde 2">
            <a:extLst>
              <a:ext uri="{FF2B5EF4-FFF2-40B4-BE49-F238E27FC236}">
                <a16:creationId xmlns:a16="http://schemas.microsoft.com/office/drawing/2014/main" id="{BB17C33D-F384-47A1-0529-85DB061B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06" y="8553691"/>
            <a:ext cx="11293113" cy="93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Et bilde som inneholder Menneskeansikt, klær, smil, person&#10;&#10;Automatisk generert beskrivelse">
            <a:extLst>
              <a:ext uri="{FF2B5EF4-FFF2-40B4-BE49-F238E27FC236}">
                <a16:creationId xmlns:a16="http://schemas.microsoft.com/office/drawing/2014/main" id="{EBB12A6B-4F90-9E44-8AFB-6CA577C4B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05" y="2816573"/>
            <a:ext cx="6160014" cy="308000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9AFF83-4EB1-E751-E5B8-27AD51A3A38B}"/>
              </a:ext>
            </a:extLst>
          </p:cNvPr>
          <p:cNvSpPr txBox="1"/>
          <p:nvPr/>
        </p:nvSpPr>
        <p:spPr>
          <a:xfrm>
            <a:off x="4334900" y="6422640"/>
            <a:ext cx="8675224" cy="1604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800" dirty="0"/>
              <a:t>12. april 2023</a:t>
            </a:r>
          </a:p>
          <a:p>
            <a:pPr algn="ctr">
              <a:lnSpc>
                <a:spcPct val="150000"/>
              </a:lnSpc>
            </a:pPr>
            <a:r>
              <a:rPr lang="nb-NO" sz="2000" dirty="0"/>
              <a:t>Ungdatasenteret, NOVA </a:t>
            </a:r>
            <a:r>
              <a:rPr lang="nb-NO" sz="2000" dirty="0" err="1"/>
              <a:t>OsloMet</a:t>
            </a:r>
            <a:endParaRPr lang="nb-NO" sz="2000" dirty="0"/>
          </a:p>
          <a:p>
            <a:pPr algn="ctr">
              <a:lnSpc>
                <a:spcPct val="150000"/>
              </a:lnSpc>
            </a:pPr>
            <a:r>
              <a:rPr lang="nb-NO" sz="2000" dirty="0"/>
              <a:t>Hanne C. Hougen &amp; Isabel Byrkjeflot Nærø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17603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839498" y="758844"/>
            <a:ext cx="11112096" cy="528173"/>
          </a:xfrm>
        </p:spPr>
        <p:txBody>
          <a:bodyPr/>
          <a:lstStyle/>
          <a:p>
            <a:r>
              <a:rPr lang="nb-NO" sz="2800" b="1" dirty="0"/>
              <a:t>Høsten 2023: Undervisningsopplegg og seminar </a:t>
            </a:r>
          </a:p>
        </p:txBody>
      </p:sp>
      <p:sp>
        <p:nvSpPr>
          <p:cNvPr id="5" name="Rektangel 4"/>
          <p:cNvSpPr/>
          <p:nvPr/>
        </p:nvSpPr>
        <p:spPr>
          <a:xfrm>
            <a:off x="686602" y="1527648"/>
            <a:ext cx="1034425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Planer høsten 2023: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Valgfritt undervisningsopplegg for skolene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Seminar med presentasjon av resultater fra undersøkelsen</a:t>
            </a:r>
          </a:p>
        </p:txBody>
      </p:sp>
    </p:spTree>
    <p:extLst>
      <p:ext uri="{BB962C8B-B14F-4D97-AF65-F5344CB8AC3E}">
        <p14:creationId xmlns:p14="http://schemas.microsoft.com/office/powerpoint/2010/main" val="23838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341"/>
          <a:stretch>
            <a:fillRect/>
          </a:stretch>
        </p:blipFill>
        <p:spPr/>
      </p:pic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839498" y="758844"/>
            <a:ext cx="11112096" cy="528173"/>
          </a:xfrm>
        </p:spPr>
        <p:txBody>
          <a:bodyPr/>
          <a:lstStyle/>
          <a:p>
            <a:r>
              <a:rPr lang="nb-NO" sz="2800" b="1" dirty="0"/>
              <a:t>Kontakt oss om du har spørsmål?</a:t>
            </a:r>
          </a:p>
        </p:txBody>
      </p:sp>
      <p:sp>
        <p:nvSpPr>
          <p:cNvPr id="5" name="Rektangel 4"/>
          <p:cNvSpPr/>
          <p:nvPr/>
        </p:nvSpPr>
        <p:spPr>
          <a:xfrm>
            <a:off x="686602" y="1527648"/>
            <a:ext cx="10344255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/>
              <a:t>Om du har spørsmål, så ta kontakt med oss på Ungdatasenteret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u="sng" dirty="0">
                <a:hlinkClick r:id="rId4"/>
              </a:rPr>
              <a:t>ungdata@oslomet.no</a:t>
            </a:r>
            <a:r>
              <a:rPr lang="nb-NO" dirty="0"/>
              <a:t>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u="sng" dirty="0">
                <a:hlinkClick r:id="rId5"/>
              </a:rPr>
              <a:t>Isabel Byrkjeflot Nærø</a:t>
            </a:r>
            <a:r>
              <a:rPr lang="nb-NO" dirty="0">
                <a:hlinkClick r:id="rId5"/>
              </a:rPr>
              <a:t> </a:t>
            </a:r>
            <a:endParaRPr lang="nb-NO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u="sng" dirty="0">
                <a:hlinkClick r:id="rId6"/>
              </a:rPr>
              <a:t>Hanne Cecilie Hougen</a:t>
            </a:r>
            <a:endParaRPr lang="nb-NO" dirty="0"/>
          </a:p>
          <a:p>
            <a:pPr>
              <a:spcBef>
                <a:spcPts val="1200"/>
              </a:spcBef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560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341"/>
          <a:stretch>
            <a:fillRect/>
          </a:stretch>
        </p:blipFill>
        <p:spPr/>
      </p:pic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839498" y="758844"/>
            <a:ext cx="11112096" cy="528173"/>
          </a:xfrm>
        </p:spPr>
        <p:txBody>
          <a:bodyPr/>
          <a:lstStyle/>
          <a:p>
            <a:r>
              <a:rPr lang="nb-NO" sz="2800" b="1" dirty="0"/>
              <a:t>agenda</a:t>
            </a:r>
            <a:endParaRPr lang="nb-NO" b="1" dirty="0"/>
          </a:p>
        </p:txBody>
      </p:sp>
      <p:sp>
        <p:nvSpPr>
          <p:cNvPr id="5" name="Rektangel 4"/>
          <p:cNvSpPr/>
          <p:nvPr/>
        </p:nvSpPr>
        <p:spPr>
          <a:xfrm>
            <a:off x="686602" y="1527648"/>
            <a:ext cx="103442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Om Ungdata pluss-undersøkelsen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Datainnsamling i to steg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Steg 1 – Utsending av informasjon og påmelding (samtykke)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Steg 2 – Datainnsamling på skolene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Valgfritt undervisningsopplegg og seminar for høsten 2023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0848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839498" y="758844"/>
            <a:ext cx="11112096" cy="528173"/>
          </a:xfrm>
        </p:spPr>
        <p:txBody>
          <a:bodyPr/>
          <a:lstStyle/>
          <a:p>
            <a:r>
              <a:rPr lang="nb-NO" sz="2800" b="1" dirty="0"/>
              <a:t>Om </a:t>
            </a:r>
            <a:r>
              <a:rPr lang="nb-NO" sz="2800" b="1" dirty="0" err="1"/>
              <a:t>ungdata</a:t>
            </a:r>
            <a:r>
              <a:rPr lang="nb-NO" sz="2800" b="1" dirty="0"/>
              <a:t> pluss</a:t>
            </a:r>
          </a:p>
        </p:txBody>
      </p:sp>
      <p:sp>
        <p:nvSpPr>
          <p:cNvPr id="5" name="Rektangel 4"/>
          <p:cNvSpPr/>
          <p:nvPr/>
        </p:nvSpPr>
        <p:spPr>
          <a:xfrm>
            <a:off x="673838" y="1476132"/>
            <a:ext cx="15434842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/>
              <a:t>En ny unik undersøkelse i Vestfold og Telemark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/>
              <a:t>Skal følge de samme personene over tid (longitudinell undersøkelse)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/>
              <a:t>Første datainnsamling i år, når elevene går i 5.-7.-trinn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/>
              <a:t>Det er bl.a. spørsmål om fritid, skole, venner, hjem, familie, nærmiljø, helse og livskvalitet, trygghet og tilhørighet på ulike arenaer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/>
              <a:t>Resultatene skal brukes til forskning om hvordan barn og unges fritid påvirker deres liv og helse senere i livet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/>
              <a:t>Kunnskapen vil ha stor verdi for hvordan man tilrettelegger for gode oppvekstsvilkår i framtiden, og folkehelsearbeidet lokalt og nasjonalt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/>
              <a:t>NOVA, OsloMet, KORUS Sør, Vestfold og Telemark fylkeskommune, Universitetet i Sørøst-Norge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/>
              <a:t>Neste datainnsamling er planlagt i 2026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063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839498" y="758844"/>
            <a:ext cx="11112096" cy="528173"/>
          </a:xfrm>
        </p:spPr>
        <p:txBody>
          <a:bodyPr/>
          <a:lstStyle/>
          <a:p>
            <a:r>
              <a:rPr lang="nb-NO" sz="2800" b="1" dirty="0"/>
              <a:t>Datainnsamling i to steg</a:t>
            </a:r>
          </a:p>
        </p:txBody>
      </p:sp>
      <p:sp>
        <p:nvSpPr>
          <p:cNvPr id="5" name="Rektangel 4"/>
          <p:cNvSpPr/>
          <p:nvPr/>
        </p:nvSpPr>
        <p:spPr>
          <a:xfrm>
            <a:off x="673838" y="1476132"/>
            <a:ext cx="10622432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4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4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b="1" dirty="0"/>
              <a:t>Steg 1 (april) – Utsending av informasjon og påmelding (samtykke)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4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b="1" dirty="0"/>
              <a:t>Steg 2 (mai-juni) – Datainnsamling på skolene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01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839498" y="758844"/>
            <a:ext cx="15988002" cy="528173"/>
          </a:xfrm>
        </p:spPr>
        <p:txBody>
          <a:bodyPr/>
          <a:lstStyle/>
          <a:p>
            <a:r>
              <a:rPr lang="nb-NO" sz="2800" b="1" dirty="0"/>
              <a:t>steg 1 (April) informasjon til foresatte og påmelding</a:t>
            </a:r>
          </a:p>
        </p:txBody>
      </p:sp>
      <p:sp>
        <p:nvSpPr>
          <p:cNvPr id="5" name="Rektangel 4"/>
          <p:cNvSpPr/>
          <p:nvPr/>
        </p:nvSpPr>
        <p:spPr>
          <a:xfrm>
            <a:off x="673838" y="1476132"/>
            <a:ext cx="14553462" cy="519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Alle foresatte skal ha informasjon om undersøkelsen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b="1" dirty="0"/>
              <a:t>Skolen</a:t>
            </a:r>
            <a:r>
              <a:rPr lang="nb-NO" sz="2400" dirty="0"/>
              <a:t> sender ut informasjon til alle foresatte torsdag 13. april</a:t>
            </a:r>
          </a:p>
          <a:p>
            <a:pPr marL="1757843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I Færder og Larvik sendes dette ut sentralt i kommunen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Svar på nettskjema om hvilken dag skolen sender ut informasjonen: </a:t>
            </a:r>
            <a:r>
              <a:rPr lang="nb-NO" sz="2000" b="1" u="sng" dirty="0">
                <a:hlinkClick r:id="rId2"/>
              </a:rPr>
              <a:t>https://nettskjema.no/a/332796</a:t>
            </a:r>
            <a:endParaRPr lang="nb-NO" sz="1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Foresatte må melde sitt barn på undersøkelsen («samtykke til deltakelse»)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Det gjøres ved å besvare påmeldingsskjema til undersøkelsen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b="1" dirty="0"/>
              <a:t>NOVA</a:t>
            </a:r>
            <a:r>
              <a:rPr lang="nb-NO" sz="2400" dirty="0"/>
              <a:t> sender ut påmeldingsskjema fredag 14. april</a:t>
            </a:r>
          </a:p>
          <a:p>
            <a:pPr>
              <a:spcBef>
                <a:spcPts val="1200"/>
              </a:spcBef>
            </a:pPr>
            <a:endParaRPr lang="nb-NO" sz="2400" dirty="0"/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90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839498" y="758844"/>
            <a:ext cx="13194002" cy="528173"/>
          </a:xfrm>
        </p:spPr>
        <p:txBody>
          <a:bodyPr/>
          <a:lstStyle/>
          <a:p>
            <a:r>
              <a:rPr lang="nb-NO" sz="2800" b="1" dirty="0"/>
              <a:t>steg 1 (April) – skolen sender informasjon til foresatte</a:t>
            </a:r>
          </a:p>
        </p:txBody>
      </p:sp>
      <p:sp>
        <p:nvSpPr>
          <p:cNvPr id="5" name="Rektangel 4"/>
          <p:cNvSpPr/>
          <p:nvPr/>
        </p:nvSpPr>
        <p:spPr>
          <a:xfrm>
            <a:off x="673838" y="1476132"/>
            <a:ext cx="15683762" cy="833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Alle foresatte skal få tilsendt informasjon om undersøkelsen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b="1" dirty="0"/>
              <a:t>Skolen</a:t>
            </a:r>
            <a:r>
              <a:rPr lang="nb-NO" sz="2400" dirty="0"/>
              <a:t> </a:t>
            </a:r>
            <a:r>
              <a:rPr lang="nb-NO" sz="2400" b="1" dirty="0"/>
              <a:t>sender ut informasjon til alle foresatte torsdag 13. april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Dette skal sendes ut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Standard (e-post)tekst til bruk ved utsendelse av informasjonsskriv til foresatte (kan tilpasses)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Informasjonsskriv til foresatte om Ungdata pluss-undersøkelsen (mottatt fra NOVA)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Informasjon på flere språk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Egen nettside med informasjon til foresatte på arabisk, engelsk, farsi, polsk, somali, tigrinja, ukrainsk</a:t>
            </a:r>
          </a:p>
          <a:p>
            <a:pPr marL="1757843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hlinkClick r:id="rId2"/>
              </a:rPr>
              <a:t>Lenke</a:t>
            </a:r>
            <a:r>
              <a:rPr lang="nb-NO" sz="2400" dirty="0"/>
              <a:t> øverst i (e-post)tekst for utsendelse til foresatte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Egen nettside med informasjon til foresatte: </a:t>
            </a:r>
            <a:r>
              <a:rPr lang="nb-NO" sz="2400" dirty="0">
                <a:hlinkClick r:id="rId3"/>
              </a:rPr>
              <a:t>https://www.ungdata.no/informasjon-til-ungdom-og-foresatte</a:t>
            </a:r>
            <a:endParaRPr lang="nb-NO" sz="2400" dirty="0"/>
          </a:p>
          <a:p>
            <a:pPr>
              <a:spcBef>
                <a:spcPts val="1200"/>
              </a:spcBef>
            </a:pPr>
            <a:endParaRPr lang="nb-NO" sz="2400" dirty="0"/>
          </a:p>
          <a:p>
            <a:pPr>
              <a:spcBef>
                <a:spcPts val="1200"/>
              </a:spcBef>
            </a:pPr>
            <a:endParaRPr lang="nb-NO" sz="2400" dirty="0"/>
          </a:p>
          <a:p>
            <a:pPr>
              <a:spcBef>
                <a:spcPts val="1200"/>
              </a:spcBef>
            </a:pPr>
            <a:endParaRPr lang="nb-NO" sz="2400" dirty="0"/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80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839498" y="758844"/>
            <a:ext cx="13194002" cy="528173"/>
          </a:xfrm>
        </p:spPr>
        <p:txBody>
          <a:bodyPr/>
          <a:lstStyle/>
          <a:p>
            <a:r>
              <a:rPr lang="nb-NO" sz="2800" b="1" dirty="0"/>
              <a:t>steg 1 (April) – nova sender påmeldingsskjema til foresatte</a:t>
            </a:r>
          </a:p>
        </p:txBody>
      </p:sp>
      <p:sp>
        <p:nvSpPr>
          <p:cNvPr id="5" name="Rektangel 4"/>
          <p:cNvSpPr/>
          <p:nvPr/>
        </p:nvSpPr>
        <p:spPr>
          <a:xfrm>
            <a:off x="673838" y="1476132"/>
            <a:ext cx="14553462" cy="624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Alle foresatte får tilsendt (lenke til) påmeldingsskjema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b="1" dirty="0"/>
              <a:t>NOVA</a:t>
            </a:r>
            <a:r>
              <a:rPr lang="nb-NO" sz="2400" dirty="0"/>
              <a:t> </a:t>
            </a:r>
            <a:r>
              <a:rPr lang="nb-NO" sz="2400" b="1" dirty="0"/>
              <a:t>sender ut lenke til påmeldingsskjema til alle foresatte torsdag 14. april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Dette sendes ut av NOVA fra Ungdata pluss-portalen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E-post eller SMS med litt informasjon om undersøkelsen og lenke til påmeldingsskjemaet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Påmeldingsskjema (samtykke til deltakelse)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Landingsside med informasjon og lenk til </a:t>
            </a:r>
            <a:r>
              <a:rPr lang="nb-NO" sz="2400" dirty="0">
                <a:hlinkClick r:id="rId2"/>
              </a:rPr>
              <a:t>ungdata.no/pluss </a:t>
            </a:r>
            <a:endParaRPr lang="nb-NO" sz="2400" dirty="0"/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Foresatte skal krysse av for om de melder på sitt/sine barn på undersøkelsen eller ikke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Foresatte må svare på ett skjema pr. barn, hvis de har flere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Foresatte kan velge mellom flere språk (samme som på </a:t>
            </a:r>
            <a:r>
              <a:rPr lang="nb-NO" sz="2400"/>
              <a:t>nettsiden)</a:t>
            </a:r>
            <a:endParaRPr lang="nb-NO" sz="2400" dirty="0"/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49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839498" y="758844"/>
            <a:ext cx="15594302" cy="528173"/>
          </a:xfrm>
        </p:spPr>
        <p:txBody>
          <a:bodyPr/>
          <a:lstStyle/>
          <a:p>
            <a:r>
              <a:rPr lang="nb-NO" sz="2800" b="1" dirty="0"/>
              <a:t>steg 1 (April) – hjelp til supplering av opplysninger og elever</a:t>
            </a:r>
          </a:p>
        </p:txBody>
      </p:sp>
      <p:sp>
        <p:nvSpPr>
          <p:cNvPr id="5" name="Rektangel 4"/>
          <p:cNvSpPr/>
          <p:nvPr/>
        </p:nvSpPr>
        <p:spPr>
          <a:xfrm>
            <a:off x="673838" y="1476132"/>
            <a:ext cx="14553462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Behov for avklaringer og hjelp fra dere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dirty="0"/>
              <a:t>Supplering av kontaktopplysninger for foresatte vi mangler informasjon om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dirty="0"/>
              <a:t>Melde fra om nye elever, som har startet etter at vi mottok klasselistene </a:t>
            </a:r>
          </a:p>
          <a:p>
            <a:pPr marL="110752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NOVA vil kontakte dere om dette via e-post og ev. telefon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29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839498" y="758844"/>
            <a:ext cx="11112096" cy="528173"/>
          </a:xfrm>
        </p:spPr>
        <p:txBody>
          <a:bodyPr/>
          <a:lstStyle/>
          <a:p>
            <a:r>
              <a:rPr lang="nb-NO" sz="2800" b="1" dirty="0"/>
              <a:t>Datainnsamling – steg 2 (Mai &amp; juni)</a:t>
            </a:r>
          </a:p>
        </p:txBody>
      </p:sp>
      <p:sp>
        <p:nvSpPr>
          <p:cNvPr id="5" name="Rektangel 4"/>
          <p:cNvSpPr/>
          <p:nvPr/>
        </p:nvSpPr>
        <p:spPr>
          <a:xfrm>
            <a:off x="673838" y="1476132"/>
            <a:ext cx="14083562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Undersøkelsen gjennomføres på skolen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Elevene logger seg inn med en personlig kode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Bare de som er meldt på skal delta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Det er frivillig å delta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En voksen person skal administrere undersøkelsen i klasserommet (Administrator)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Elevene skal ha informasjon før de velger om de vil være med – </a:t>
            </a:r>
            <a:r>
              <a:rPr lang="nb-NO" sz="2400" dirty="0">
                <a:hlinkClick r:id="rId2"/>
              </a:rPr>
              <a:t>film</a:t>
            </a:r>
            <a:r>
              <a:rPr lang="nb-NO" sz="2400" dirty="0"/>
              <a:t> eller standardtekst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Skolen skal sikre beredskap hos helsesykepleier/skolehelsetjenesten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Før oppstarten av datainnsamlingen vil du få tilsendt alt undersøkelsesmateriell:</a:t>
            </a:r>
          </a:p>
          <a:p>
            <a:pPr marL="993221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Informasjon til kontaktpersonen på skolen</a:t>
            </a:r>
          </a:p>
          <a:p>
            <a:pPr marL="993221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Instruks til administrator i klasserommet</a:t>
            </a:r>
          </a:p>
          <a:p>
            <a:pPr marL="993221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Kopi av spørreskjemaet som elevene skal svare på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Les mer om dette på </a:t>
            </a:r>
            <a:r>
              <a:rPr lang="nb-NO" sz="2400" dirty="0">
                <a:hlinkClick r:id="rId3"/>
              </a:rPr>
              <a:t>ungdata.no</a:t>
            </a:r>
            <a:r>
              <a:rPr lang="nb-NO" sz="2400" dirty="0"/>
              <a:t> (siden vil bli oppdatert før datainnsamlingen starter)</a:t>
            </a:r>
            <a:endParaRPr lang="nb-NO" dirty="0"/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400" dirty="0"/>
              <a:t>Nytt digitalt informasjonsmøte i starten av mai (invitasjoner sendes ut uke 16)</a:t>
            </a:r>
          </a:p>
        </p:txBody>
      </p:sp>
    </p:spTree>
    <p:extLst>
      <p:ext uri="{BB962C8B-B14F-4D97-AF65-F5344CB8AC3E}">
        <p14:creationId xmlns:p14="http://schemas.microsoft.com/office/powerpoint/2010/main" val="28616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DA40BA5-338F-42A6-838F-D6D3AB80E28C}" vid="{BAF04890-3048-4A80-AD6B-D05246EB06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442BA56D3AF24F84975735D06E9B97" ma:contentTypeVersion="15" ma:contentTypeDescription="Opprett et nytt dokument." ma:contentTypeScope="" ma:versionID="a8d04ffcb5ff7e6d2fdfa1e66d0a5645">
  <xsd:schema xmlns:xsd="http://www.w3.org/2001/XMLSchema" xmlns:xs="http://www.w3.org/2001/XMLSchema" xmlns:p="http://schemas.microsoft.com/office/2006/metadata/properties" xmlns:ns2="6d8fef8c-41ad-48e6-b737-a617048b8481" xmlns:ns3="fe0b77dd-cde5-4b2a-94f3-9e9fd4497475" xmlns:ns4="ab744d20-a675-4673-959e-999e9fa0fa6a" targetNamespace="http://schemas.microsoft.com/office/2006/metadata/properties" ma:root="true" ma:fieldsID="ca9c2e8fe5554e970c4e6df61c792d9b" ns2:_="" ns3:_="" ns4:_="">
    <xsd:import namespace="6d8fef8c-41ad-48e6-b737-a617048b8481"/>
    <xsd:import namespace="fe0b77dd-cde5-4b2a-94f3-9e9fd4497475"/>
    <xsd:import namespace="ab744d20-a675-4673-959e-999e9fa0fa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fef8c-41ad-48e6-b737-a617048b8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577eb269-f0aa-4899-9c74-970040f532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b77dd-cde5-4b2a-94f3-9e9fd449747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07b86ff-9e87-47f7-924c-d0bdf472df5e}" ma:internalName="TaxCatchAll" ma:showField="CatchAllData" ma:web="ab744d20-a675-4673-959e-999e9fa0fa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44d20-a675-4673-959e-999e9fa0fa6a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0b77dd-cde5-4b2a-94f3-9e9fd4497475" xsi:nil="true"/>
    <lcf76f155ced4ddcb4097134ff3c332f xmlns="6d8fef8c-41ad-48e6-b737-a617048b84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9C0D36-72A7-46BA-8B76-FF99078F9B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553153-5AC9-48BA-962E-4717F89CF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fef8c-41ad-48e6-b737-a617048b8481"/>
    <ds:schemaRef ds:uri="fe0b77dd-cde5-4b2a-94f3-9e9fd4497475"/>
    <ds:schemaRef ds:uri="ab744d20-a675-4673-959e-999e9fa0f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51AB02-8F58-40E9-A2BC-45E3B89B564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4daf880-2b31-41e1-8842-90d100fd454f"/>
    <ds:schemaRef ds:uri="http://www.w3.org/XML/1998/namespace"/>
    <ds:schemaRef ds:uri="http://purl.org/dc/dcmitype/"/>
    <ds:schemaRef ds:uri="fe0b77dd-cde5-4b2a-94f3-9e9fd4497475"/>
    <ds:schemaRef ds:uri="6d8fef8c-41ad-48e6-b737-a617048b84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6165</TotalTime>
  <Words>756</Words>
  <Application>Microsoft Office PowerPoint</Application>
  <PresentationFormat>Egendefinert</PresentationFormat>
  <Paragraphs>96</Paragraphs>
  <Slides>11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 Aaboen Sletten</dc:creator>
  <dc:description>template by officeconsult.no</dc:description>
  <cp:lastModifiedBy>Hanne Cecilie Hougen</cp:lastModifiedBy>
  <cp:revision>656</cp:revision>
  <dcterms:created xsi:type="dcterms:W3CDTF">2019-01-02T13:35:24Z</dcterms:created>
  <dcterms:modified xsi:type="dcterms:W3CDTF">2023-04-12T20:44:04Z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0x010100C6442BA56D3AF24F84975735D06E9B97</vt:lpwstr>
  </property>
</Properties>
</file>